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95" r:id="rId1"/>
  </p:sldMasterIdLst>
  <p:notesMasterIdLst>
    <p:notesMasterId r:id="rId42"/>
  </p:notesMasterIdLst>
  <p:sldIdLst>
    <p:sldId id="290" r:id="rId2"/>
    <p:sldId id="259" r:id="rId3"/>
    <p:sldId id="258" r:id="rId4"/>
    <p:sldId id="260" r:id="rId5"/>
    <p:sldId id="262" r:id="rId6"/>
    <p:sldId id="263" r:id="rId7"/>
    <p:sldId id="265" r:id="rId8"/>
    <p:sldId id="261" r:id="rId9"/>
    <p:sldId id="257" r:id="rId10"/>
    <p:sldId id="264" r:id="rId11"/>
    <p:sldId id="266" r:id="rId12"/>
    <p:sldId id="268" r:id="rId13"/>
    <p:sldId id="269" r:id="rId14"/>
    <p:sldId id="272" r:id="rId15"/>
    <p:sldId id="277" r:id="rId16"/>
    <p:sldId id="278" r:id="rId17"/>
    <p:sldId id="303" r:id="rId18"/>
    <p:sldId id="279" r:id="rId19"/>
    <p:sldId id="276" r:id="rId20"/>
    <p:sldId id="316" r:id="rId21"/>
    <p:sldId id="280" r:id="rId22"/>
    <p:sldId id="281" r:id="rId23"/>
    <p:sldId id="282" r:id="rId24"/>
    <p:sldId id="284" r:id="rId25"/>
    <p:sldId id="285" r:id="rId26"/>
    <p:sldId id="304" r:id="rId27"/>
    <p:sldId id="317" r:id="rId28"/>
    <p:sldId id="305" r:id="rId29"/>
    <p:sldId id="283" r:id="rId30"/>
    <p:sldId id="306" r:id="rId31"/>
    <p:sldId id="288" r:id="rId32"/>
    <p:sldId id="294" r:id="rId33"/>
    <p:sldId id="307" r:id="rId34"/>
    <p:sldId id="311" r:id="rId35"/>
    <p:sldId id="310" r:id="rId36"/>
    <p:sldId id="312" r:id="rId37"/>
    <p:sldId id="313" r:id="rId38"/>
    <p:sldId id="314" r:id="rId39"/>
    <p:sldId id="289" r:id="rId40"/>
    <p:sldId id="315"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kcja domyślna" id="{68D1224D-5D78-4843-ADAB-6DBD25EAA578}">
          <p14:sldIdLst>
            <p14:sldId id="290"/>
            <p14:sldId id="259"/>
            <p14:sldId id="258"/>
            <p14:sldId id="260"/>
            <p14:sldId id="262"/>
            <p14:sldId id="263"/>
            <p14:sldId id="265"/>
            <p14:sldId id="261"/>
            <p14:sldId id="257"/>
            <p14:sldId id="264"/>
            <p14:sldId id="266"/>
            <p14:sldId id="268"/>
            <p14:sldId id="269"/>
            <p14:sldId id="272"/>
            <p14:sldId id="277"/>
            <p14:sldId id="278"/>
            <p14:sldId id="303"/>
            <p14:sldId id="279"/>
            <p14:sldId id="276"/>
            <p14:sldId id="316"/>
            <p14:sldId id="280"/>
            <p14:sldId id="281"/>
            <p14:sldId id="282"/>
            <p14:sldId id="284"/>
            <p14:sldId id="285"/>
            <p14:sldId id="304"/>
            <p14:sldId id="317"/>
            <p14:sldId id="305"/>
            <p14:sldId id="283"/>
            <p14:sldId id="306"/>
            <p14:sldId id="288"/>
            <p14:sldId id="294"/>
            <p14:sldId id="307"/>
            <p14:sldId id="311"/>
            <p14:sldId id="310"/>
            <p14:sldId id="312"/>
            <p14:sldId id="313"/>
            <p14:sldId id="314"/>
            <p14:sldId id="289"/>
            <p14:sldId id="31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06" autoAdjust="0"/>
    <p:restoredTop sz="94660"/>
  </p:normalViewPr>
  <p:slideViewPr>
    <p:cSldViewPr snapToGrid="0">
      <p:cViewPr varScale="1">
        <p:scale>
          <a:sx n="72" d="100"/>
          <a:sy n="72" d="100"/>
        </p:scale>
        <p:origin x="67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B2D859-2733-43E3-BACC-E136B320419D}" type="doc">
      <dgm:prSet loTypeId="urn:microsoft.com/office/officeart/2005/8/layout/hList6" loCatId="list" qsTypeId="urn:microsoft.com/office/officeart/2005/8/quickstyle/simple5" qsCatId="simple" csTypeId="urn:microsoft.com/office/officeart/2005/8/colors/accent1_2" csCatId="accent1" phldr="1"/>
      <dgm:spPr/>
      <dgm:t>
        <a:bodyPr/>
        <a:lstStyle/>
        <a:p>
          <a:endParaRPr lang="pl-PL"/>
        </a:p>
      </dgm:t>
    </dgm:pt>
    <dgm:pt modelId="{9D5CAEC2-9E7E-4233-BC44-53DCA510E58C}">
      <dgm:prSet phldrT="[Text]"/>
      <dgm:spPr/>
      <dgm:t>
        <a:bodyPr/>
        <a:lstStyle/>
        <a:p>
          <a:r>
            <a:rPr lang="pl-PL" sz="3600" dirty="0"/>
            <a:t>PROGRAM REWITALIZACJI</a:t>
          </a:r>
        </a:p>
      </dgm:t>
    </dgm:pt>
    <dgm:pt modelId="{AFB048C7-6A1F-4334-A145-FEE49AA0E4D6}" type="parTrans" cxnId="{37EAF390-31A1-491A-A7C7-FBE8473FC6B6}">
      <dgm:prSet/>
      <dgm:spPr/>
      <dgm:t>
        <a:bodyPr/>
        <a:lstStyle/>
        <a:p>
          <a:endParaRPr lang="pl-PL"/>
        </a:p>
      </dgm:t>
    </dgm:pt>
    <dgm:pt modelId="{565C2DFB-E3D7-42F2-AE5E-AF019EF1C9AA}" type="sibTrans" cxnId="{37EAF390-31A1-491A-A7C7-FBE8473FC6B6}">
      <dgm:prSet/>
      <dgm:spPr/>
      <dgm:t>
        <a:bodyPr/>
        <a:lstStyle/>
        <a:p>
          <a:endParaRPr lang="pl-PL"/>
        </a:p>
      </dgm:t>
    </dgm:pt>
    <dgm:pt modelId="{EF198BDC-6DBB-4541-9279-B5EC5D58C301}">
      <dgm:prSet phldrT="[Text]"/>
      <dgm:spPr/>
      <dgm:t>
        <a:bodyPr/>
        <a:lstStyle/>
        <a:p>
          <a:r>
            <a:rPr lang="pl-PL" sz="3600" dirty="0"/>
            <a:t>KOMPLEKSOWOŚĆ</a:t>
          </a:r>
        </a:p>
      </dgm:t>
    </dgm:pt>
    <dgm:pt modelId="{4DDB014D-8DAC-42A3-9B61-57E2428E8CD0}" type="parTrans" cxnId="{B2C055D5-753F-46B6-8EB2-E76D41A3041D}">
      <dgm:prSet/>
      <dgm:spPr/>
      <dgm:t>
        <a:bodyPr/>
        <a:lstStyle/>
        <a:p>
          <a:endParaRPr lang="pl-PL"/>
        </a:p>
      </dgm:t>
    </dgm:pt>
    <dgm:pt modelId="{2055549D-E019-4B95-8715-F86F96E61DCA}" type="sibTrans" cxnId="{B2C055D5-753F-46B6-8EB2-E76D41A3041D}">
      <dgm:prSet/>
      <dgm:spPr/>
      <dgm:t>
        <a:bodyPr/>
        <a:lstStyle/>
        <a:p>
          <a:endParaRPr lang="pl-PL"/>
        </a:p>
      </dgm:t>
    </dgm:pt>
    <dgm:pt modelId="{3E1D4E88-00FB-4CE3-AFC4-2636E424D1A8}">
      <dgm:prSet phldrT="[Text]" custT="1"/>
      <dgm:spPr/>
      <dgm:t>
        <a:bodyPr/>
        <a:lstStyle/>
        <a:p>
          <a:r>
            <a:rPr lang="pl-PL" sz="3600" dirty="0"/>
            <a:t>KONCENTRACJA</a:t>
          </a:r>
        </a:p>
      </dgm:t>
    </dgm:pt>
    <dgm:pt modelId="{1DCFEDF5-47DE-44DF-9D3A-E40676548557}" type="parTrans" cxnId="{35CFBF98-1A32-454A-A486-47BA294D851A}">
      <dgm:prSet/>
      <dgm:spPr/>
      <dgm:t>
        <a:bodyPr/>
        <a:lstStyle/>
        <a:p>
          <a:endParaRPr lang="pl-PL"/>
        </a:p>
      </dgm:t>
    </dgm:pt>
    <dgm:pt modelId="{CA736795-ABC4-40B6-9D33-782204A6AB4B}" type="sibTrans" cxnId="{35CFBF98-1A32-454A-A486-47BA294D851A}">
      <dgm:prSet/>
      <dgm:spPr/>
      <dgm:t>
        <a:bodyPr/>
        <a:lstStyle/>
        <a:p>
          <a:endParaRPr lang="pl-PL"/>
        </a:p>
      </dgm:t>
    </dgm:pt>
    <dgm:pt modelId="{47FBFCD6-4EB1-4426-B790-D6C92F0CD6C5}">
      <dgm:prSet phldrT="[Text]" custT="1"/>
      <dgm:spPr/>
      <dgm:t>
        <a:bodyPr/>
        <a:lstStyle/>
        <a:p>
          <a:r>
            <a:rPr lang="pl-PL" sz="3600" dirty="0"/>
            <a:t>KOMPLEMENTARNOŚĆ</a:t>
          </a:r>
        </a:p>
      </dgm:t>
    </dgm:pt>
    <dgm:pt modelId="{F6F478F1-63B3-42EB-84F7-572CDCA5250F}" type="parTrans" cxnId="{1A417719-B684-44EC-83DA-FFE4C8378737}">
      <dgm:prSet/>
      <dgm:spPr/>
      <dgm:t>
        <a:bodyPr/>
        <a:lstStyle/>
        <a:p>
          <a:endParaRPr lang="pl-PL"/>
        </a:p>
      </dgm:t>
    </dgm:pt>
    <dgm:pt modelId="{E6A051D7-7F12-4740-9256-5D8486DCCAF9}" type="sibTrans" cxnId="{1A417719-B684-44EC-83DA-FFE4C8378737}">
      <dgm:prSet/>
      <dgm:spPr/>
      <dgm:t>
        <a:bodyPr/>
        <a:lstStyle/>
        <a:p>
          <a:endParaRPr lang="pl-PL"/>
        </a:p>
      </dgm:t>
    </dgm:pt>
    <dgm:pt modelId="{4B972398-6FC4-425D-8CC8-E74487311991}">
      <dgm:prSet phldrT="[Text]" custT="1"/>
      <dgm:spPr/>
      <dgm:t>
        <a:bodyPr/>
        <a:lstStyle/>
        <a:p>
          <a:r>
            <a:rPr lang="pl-PL" sz="3600" dirty="0"/>
            <a:t>PARTYCYPACJA</a:t>
          </a:r>
        </a:p>
      </dgm:t>
    </dgm:pt>
    <dgm:pt modelId="{630175D3-F0CA-4A6A-B16E-627701CEDC51}" type="parTrans" cxnId="{B38396C0-EE13-4498-B315-69E0E780A806}">
      <dgm:prSet/>
      <dgm:spPr/>
      <dgm:t>
        <a:bodyPr/>
        <a:lstStyle/>
        <a:p>
          <a:endParaRPr lang="pl-PL"/>
        </a:p>
      </dgm:t>
    </dgm:pt>
    <dgm:pt modelId="{EC41B63B-79C8-4351-B6A7-E9275DAD10A1}" type="sibTrans" cxnId="{B38396C0-EE13-4498-B315-69E0E780A806}">
      <dgm:prSet/>
      <dgm:spPr/>
      <dgm:t>
        <a:bodyPr/>
        <a:lstStyle/>
        <a:p>
          <a:endParaRPr lang="pl-PL"/>
        </a:p>
      </dgm:t>
    </dgm:pt>
    <dgm:pt modelId="{487921EE-219C-4C23-8025-3454AE89403C}" type="pres">
      <dgm:prSet presAssocID="{74B2D859-2733-43E3-BACC-E136B320419D}" presName="Name0" presStyleCnt="0">
        <dgm:presLayoutVars>
          <dgm:dir/>
          <dgm:resizeHandles val="exact"/>
        </dgm:presLayoutVars>
      </dgm:prSet>
      <dgm:spPr/>
    </dgm:pt>
    <dgm:pt modelId="{7306CE95-4591-441D-93DD-F95D71B7FD74}" type="pres">
      <dgm:prSet presAssocID="{9D5CAEC2-9E7E-4233-BC44-53DCA510E58C}" presName="node" presStyleLbl="node1" presStyleIdx="0" presStyleCnt="1" custLinFactNeighborX="-4012">
        <dgm:presLayoutVars>
          <dgm:bulletEnabled val="1"/>
        </dgm:presLayoutVars>
      </dgm:prSet>
      <dgm:spPr/>
    </dgm:pt>
  </dgm:ptLst>
  <dgm:cxnLst>
    <dgm:cxn modelId="{D1EFC862-6EBE-4F02-9E44-5A4ECCC77D3F}" type="presOf" srcId="{3E1D4E88-00FB-4CE3-AFC4-2636E424D1A8}" destId="{7306CE95-4591-441D-93DD-F95D71B7FD74}" srcOrd="0" destOrd="2" presId="urn:microsoft.com/office/officeart/2005/8/layout/hList6"/>
    <dgm:cxn modelId="{B38396C0-EE13-4498-B315-69E0E780A806}" srcId="{9D5CAEC2-9E7E-4233-BC44-53DCA510E58C}" destId="{4B972398-6FC4-425D-8CC8-E74487311991}" srcOrd="3" destOrd="0" parTransId="{630175D3-F0CA-4A6A-B16E-627701CEDC51}" sibTransId="{EC41B63B-79C8-4351-B6A7-E9275DAD10A1}"/>
    <dgm:cxn modelId="{15010AC1-05C9-49B9-B586-C1672CCC54DD}" type="presOf" srcId="{9D5CAEC2-9E7E-4233-BC44-53DCA510E58C}" destId="{7306CE95-4591-441D-93DD-F95D71B7FD74}" srcOrd="0" destOrd="0" presId="urn:microsoft.com/office/officeart/2005/8/layout/hList6"/>
    <dgm:cxn modelId="{1A417719-B684-44EC-83DA-FFE4C8378737}" srcId="{9D5CAEC2-9E7E-4233-BC44-53DCA510E58C}" destId="{47FBFCD6-4EB1-4426-B790-D6C92F0CD6C5}" srcOrd="2" destOrd="0" parTransId="{F6F478F1-63B3-42EB-84F7-572CDCA5250F}" sibTransId="{E6A051D7-7F12-4740-9256-5D8486DCCAF9}"/>
    <dgm:cxn modelId="{35CFBF98-1A32-454A-A486-47BA294D851A}" srcId="{9D5CAEC2-9E7E-4233-BC44-53DCA510E58C}" destId="{3E1D4E88-00FB-4CE3-AFC4-2636E424D1A8}" srcOrd="1" destOrd="0" parTransId="{1DCFEDF5-47DE-44DF-9D3A-E40676548557}" sibTransId="{CA736795-ABC4-40B6-9D33-782204A6AB4B}"/>
    <dgm:cxn modelId="{37EAF390-31A1-491A-A7C7-FBE8473FC6B6}" srcId="{74B2D859-2733-43E3-BACC-E136B320419D}" destId="{9D5CAEC2-9E7E-4233-BC44-53DCA510E58C}" srcOrd="0" destOrd="0" parTransId="{AFB048C7-6A1F-4334-A145-FEE49AA0E4D6}" sibTransId="{565C2DFB-E3D7-42F2-AE5E-AF019EF1C9AA}"/>
    <dgm:cxn modelId="{E7498ECC-CE15-4BF9-B116-D1A63432E4BE}" type="presOf" srcId="{74B2D859-2733-43E3-BACC-E136B320419D}" destId="{487921EE-219C-4C23-8025-3454AE89403C}" srcOrd="0" destOrd="0" presId="urn:microsoft.com/office/officeart/2005/8/layout/hList6"/>
    <dgm:cxn modelId="{5F35DDC6-7F23-48FE-ADC7-2058ABBF48AA}" type="presOf" srcId="{EF198BDC-6DBB-4541-9279-B5EC5D58C301}" destId="{7306CE95-4591-441D-93DD-F95D71B7FD74}" srcOrd="0" destOrd="1" presId="urn:microsoft.com/office/officeart/2005/8/layout/hList6"/>
    <dgm:cxn modelId="{3CC66542-2315-449E-A06F-F674FF55877C}" type="presOf" srcId="{4B972398-6FC4-425D-8CC8-E74487311991}" destId="{7306CE95-4591-441D-93DD-F95D71B7FD74}" srcOrd="0" destOrd="4" presId="urn:microsoft.com/office/officeart/2005/8/layout/hList6"/>
    <dgm:cxn modelId="{2792CF8D-5949-473A-B957-81B3CFCBA8F5}" type="presOf" srcId="{47FBFCD6-4EB1-4426-B790-D6C92F0CD6C5}" destId="{7306CE95-4591-441D-93DD-F95D71B7FD74}" srcOrd="0" destOrd="3" presId="urn:microsoft.com/office/officeart/2005/8/layout/hList6"/>
    <dgm:cxn modelId="{B2C055D5-753F-46B6-8EB2-E76D41A3041D}" srcId="{9D5CAEC2-9E7E-4233-BC44-53DCA510E58C}" destId="{EF198BDC-6DBB-4541-9279-B5EC5D58C301}" srcOrd="0" destOrd="0" parTransId="{4DDB014D-8DAC-42A3-9B61-57E2428E8CD0}" sibTransId="{2055549D-E019-4B95-8715-F86F96E61DCA}"/>
    <dgm:cxn modelId="{85BF43B7-8652-4578-AAF9-EB46E40096B5}" type="presParOf" srcId="{487921EE-219C-4C23-8025-3454AE89403C}" destId="{7306CE95-4591-441D-93DD-F95D71B7FD74}" srcOrd="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3730CD-D63C-459C-90F5-3136BAD5FCD9}"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pl-PL"/>
        </a:p>
      </dgm:t>
    </dgm:pt>
    <dgm:pt modelId="{99091ADA-6080-4B3B-B1F7-631CD0A6E41F}">
      <dgm:prSet phldrT="[Tekst]" custT="1"/>
      <dgm:spPr/>
      <dgm:t>
        <a:bodyPr/>
        <a:lstStyle/>
        <a:p>
          <a:r>
            <a:rPr lang="pl-PL" sz="3200" dirty="0"/>
            <a:t>DZIAŁANIA SPOŁECZNE Z EFS</a:t>
          </a:r>
        </a:p>
      </dgm:t>
    </dgm:pt>
    <dgm:pt modelId="{6EDA28CE-3065-4DBA-B82D-896A577F4DC2}" type="parTrans" cxnId="{4CCF0FA2-BB1A-4A9B-8FEB-ADD74EB656D3}">
      <dgm:prSet/>
      <dgm:spPr/>
      <dgm:t>
        <a:bodyPr/>
        <a:lstStyle/>
        <a:p>
          <a:endParaRPr lang="pl-PL"/>
        </a:p>
      </dgm:t>
    </dgm:pt>
    <dgm:pt modelId="{A9BE717B-A5DC-42F0-83B0-57450F9787D1}" type="sibTrans" cxnId="{4CCF0FA2-BB1A-4A9B-8FEB-ADD74EB656D3}">
      <dgm:prSet/>
      <dgm:spPr/>
      <dgm:t>
        <a:bodyPr/>
        <a:lstStyle/>
        <a:p>
          <a:endParaRPr lang="pl-PL"/>
        </a:p>
      </dgm:t>
    </dgm:pt>
    <dgm:pt modelId="{889D5710-6D57-4CB1-817A-397ED5C70F23}">
      <dgm:prSet phldrT="[Tekst]"/>
      <dgm:spPr/>
      <dgm:t>
        <a:bodyPr/>
        <a:lstStyle/>
        <a:p>
          <a:r>
            <a:rPr lang="pl-PL" dirty="0"/>
            <a:t>PROJEKT MIĘKKI   A</a:t>
          </a:r>
        </a:p>
      </dgm:t>
    </dgm:pt>
    <dgm:pt modelId="{B04E68AE-CFBD-456C-A5A3-370DAAD715B1}" type="parTrans" cxnId="{5A10008D-C219-43ED-9409-84A9F8A2F7D5}">
      <dgm:prSet/>
      <dgm:spPr/>
      <dgm:t>
        <a:bodyPr/>
        <a:lstStyle/>
        <a:p>
          <a:endParaRPr lang="pl-PL"/>
        </a:p>
      </dgm:t>
    </dgm:pt>
    <dgm:pt modelId="{E151E5E4-DEB5-4BC8-B8A8-49994BFA0E07}" type="sibTrans" cxnId="{5A10008D-C219-43ED-9409-84A9F8A2F7D5}">
      <dgm:prSet/>
      <dgm:spPr/>
      <dgm:t>
        <a:bodyPr/>
        <a:lstStyle/>
        <a:p>
          <a:endParaRPr lang="pl-PL"/>
        </a:p>
      </dgm:t>
    </dgm:pt>
    <dgm:pt modelId="{A67A66D1-E8AE-4E59-8BD0-0E85D8CC09D3}">
      <dgm:prSet phldrT="[Tekst]"/>
      <dgm:spPr/>
      <dgm:t>
        <a:bodyPr/>
        <a:lstStyle/>
        <a:p>
          <a:r>
            <a:rPr lang="pl-PL" dirty="0"/>
            <a:t>PROJEKT MIĘKKI   B</a:t>
          </a:r>
        </a:p>
      </dgm:t>
    </dgm:pt>
    <dgm:pt modelId="{B27A515E-D8A7-4FE2-9F24-614350202219}" type="parTrans" cxnId="{39F81400-C904-49BE-B37B-D916E34739DC}">
      <dgm:prSet/>
      <dgm:spPr/>
      <dgm:t>
        <a:bodyPr/>
        <a:lstStyle/>
        <a:p>
          <a:endParaRPr lang="pl-PL"/>
        </a:p>
      </dgm:t>
    </dgm:pt>
    <dgm:pt modelId="{6B07A9A9-7D9B-4C32-880F-3E5405B7AADB}" type="sibTrans" cxnId="{39F81400-C904-49BE-B37B-D916E34739DC}">
      <dgm:prSet/>
      <dgm:spPr/>
      <dgm:t>
        <a:bodyPr/>
        <a:lstStyle/>
        <a:p>
          <a:endParaRPr lang="pl-PL"/>
        </a:p>
      </dgm:t>
    </dgm:pt>
    <dgm:pt modelId="{B51BBFDF-4658-42A3-A144-5964B0597E4A}">
      <dgm:prSet phldrT="[Tekst]" custT="1"/>
      <dgm:spPr/>
      <dgm:t>
        <a:bodyPr/>
        <a:lstStyle/>
        <a:p>
          <a:r>
            <a:rPr lang="pl-PL" sz="3200" dirty="0"/>
            <a:t>DZIAŁANIA INFRASTRUKTURALNE Z EFRR</a:t>
          </a:r>
        </a:p>
      </dgm:t>
    </dgm:pt>
    <dgm:pt modelId="{6DAFA71F-1660-4310-A8B5-DBEA61986B2D}" type="parTrans" cxnId="{EBA1D037-27A2-4357-ABB4-D50B26D54815}">
      <dgm:prSet/>
      <dgm:spPr/>
      <dgm:t>
        <a:bodyPr/>
        <a:lstStyle/>
        <a:p>
          <a:endParaRPr lang="pl-PL"/>
        </a:p>
      </dgm:t>
    </dgm:pt>
    <dgm:pt modelId="{E7D112CD-09C4-4864-B6C3-C08855231B49}" type="sibTrans" cxnId="{EBA1D037-27A2-4357-ABB4-D50B26D54815}">
      <dgm:prSet/>
      <dgm:spPr/>
      <dgm:t>
        <a:bodyPr/>
        <a:lstStyle/>
        <a:p>
          <a:endParaRPr lang="pl-PL"/>
        </a:p>
      </dgm:t>
    </dgm:pt>
    <dgm:pt modelId="{DC58F09F-E7BC-41C3-93B4-BD5200EF0EFE}">
      <dgm:prSet phldrT="[Tekst]"/>
      <dgm:spPr/>
      <dgm:t>
        <a:bodyPr/>
        <a:lstStyle/>
        <a:p>
          <a:r>
            <a:rPr lang="pl-PL" dirty="0"/>
            <a:t>PROJEKT   TWARDY </a:t>
          </a:r>
        </a:p>
      </dgm:t>
    </dgm:pt>
    <dgm:pt modelId="{47280197-1A59-4F1B-9F23-6FE12BFB3EF5}" type="parTrans" cxnId="{8B020844-B6B7-4FEB-9E80-6B8CF10A42F3}">
      <dgm:prSet/>
      <dgm:spPr/>
      <dgm:t>
        <a:bodyPr/>
        <a:lstStyle/>
        <a:p>
          <a:endParaRPr lang="pl-PL"/>
        </a:p>
      </dgm:t>
    </dgm:pt>
    <dgm:pt modelId="{C501EEA8-93F6-4E5E-AA78-DEFB42A98938}" type="sibTrans" cxnId="{8B020844-B6B7-4FEB-9E80-6B8CF10A42F3}">
      <dgm:prSet/>
      <dgm:spPr/>
      <dgm:t>
        <a:bodyPr/>
        <a:lstStyle/>
        <a:p>
          <a:endParaRPr lang="pl-PL"/>
        </a:p>
      </dgm:t>
    </dgm:pt>
    <dgm:pt modelId="{9C9F0F22-38FF-4341-AC7C-79AF7BF40C2E}">
      <dgm:prSet phldrT="[Tekst]" custT="1"/>
      <dgm:spPr/>
      <dgm:t>
        <a:bodyPr/>
        <a:lstStyle/>
        <a:p>
          <a:r>
            <a:rPr lang="pl-PL" sz="3200" dirty="0"/>
            <a:t>ZAKŁADANY REZULTAT REWITALIZACJI</a:t>
          </a:r>
        </a:p>
      </dgm:t>
    </dgm:pt>
    <dgm:pt modelId="{7E388C6F-1604-4F2D-8F96-3C6827C0B0EB}" type="parTrans" cxnId="{11660B39-F8C7-45E5-ACA3-6957CBEFBE96}">
      <dgm:prSet/>
      <dgm:spPr/>
      <dgm:t>
        <a:bodyPr/>
        <a:lstStyle/>
        <a:p>
          <a:endParaRPr lang="pl-PL"/>
        </a:p>
      </dgm:t>
    </dgm:pt>
    <dgm:pt modelId="{2C6A4ACA-9386-4960-A698-4ABE50169C42}" type="sibTrans" cxnId="{11660B39-F8C7-45E5-ACA3-6957CBEFBE96}">
      <dgm:prSet/>
      <dgm:spPr/>
      <dgm:t>
        <a:bodyPr/>
        <a:lstStyle/>
        <a:p>
          <a:endParaRPr lang="pl-PL"/>
        </a:p>
      </dgm:t>
    </dgm:pt>
    <dgm:pt modelId="{6B19B40C-ADD8-4281-8DEC-81B22F57639B}" type="pres">
      <dgm:prSet presAssocID="{1A3730CD-D63C-459C-90F5-3136BAD5FCD9}" presName="Name0" presStyleCnt="0">
        <dgm:presLayoutVars>
          <dgm:dir/>
          <dgm:animLvl val="lvl"/>
          <dgm:resizeHandles val="exact"/>
        </dgm:presLayoutVars>
      </dgm:prSet>
      <dgm:spPr/>
    </dgm:pt>
    <dgm:pt modelId="{91431CBE-0055-4F60-8D4B-0EDB11A9DEB3}" type="pres">
      <dgm:prSet presAssocID="{9C9F0F22-38FF-4341-AC7C-79AF7BF40C2E}" presName="boxAndChildren" presStyleCnt="0"/>
      <dgm:spPr/>
    </dgm:pt>
    <dgm:pt modelId="{B04C8676-6771-48E1-A99C-327D66F2E4FE}" type="pres">
      <dgm:prSet presAssocID="{9C9F0F22-38FF-4341-AC7C-79AF7BF40C2E}" presName="parentTextBox" presStyleLbl="node1" presStyleIdx="0" presStyleCnt="3"/>
      <dgm:spPr/>
    </dgm:pt>
    <dgm:pt modelId="{15950C8E-DB6F-4EBE-80CF-6FF8027CAE77}" type="pres">
      <dgm:prSet presAssocID="{E7D112CD-09C4-4864-B6C3-C08855231B49}" presName="sp" presStyleCnt="0"/>
      <dgm:spPr/>
    </dgm:pt>
    <dgm:pt modelId="{C22F5E9C-4AF1-4D68-BE2F-DFCEF42DDCBB}" type="pres">
      <dgm:prSet presAssocID="{B51BBFDF-4658-42A3-A144-5964B0597E4A}" presName="arrowAndChildren" presStyleCnt="0"/>
      <dgm:spPr/>
    </dgm:pt>
    <dgm:pt modelId="{A2235869-A9FF-40FD-951E-00499292E1A0}" type="pres">
      <dgm:prSet presAssocID="{B51BBFDF-4658-42A3-A144-5964B0597E4A}" presName="parentTextArrow" presStyleLbl="node1" presStyleIdx="0" presStyleCnt="3"/>
      <dgm:spPr/>
    </dgm:pt>
    <dgm:pt modelId="{EF9A8AA4-295C-465D-A564-083244BD7845}" type="pres">
      <dgm:prSet presAssocID="{B51BBFDF-4658-42A3-A144-5964B0597E4A}" presName="arrow" presStyleLbl="node1" presStyleIdx="1" presStyleCnt="3"/>
      <dgm:spPr/>
    </dgm:pt>
    <dgm:pt modelId="{FCF90B95-CE20-42E4-84DE-1D8E26AD3D95}" type="pres">
      <dgm:prSet presAssocID="{B51BBFDF-4658-42A3-A144-5964B0597E4A}" presName="descendantArrow" presStyleCnt="0"/>
      <dgm:spPr/>
    </dgm:pt>
    <dgm:pt modelId="{2F7449EF-68D4-49FA-AC65-8F9469AFF061}" type="pres">
      <dgm:prSet presAssocID="{DC58F09F-E7BC-41C3-93B4-BD5200EF0EFE}" presName="childTextArrow" presStyleLbl="fgAccFollowNode1" presStyleIdx="0" presStyleCnt="3" custLinFactNeighborX="2018" custLinFactNeighborY="0">
        <dgm:presLayoutVars>
          <dgm:bulletEnabled val="1"/>
        </dgm:presLayoutVars>
      </dgm:prSet>
      <dgm:spPr/>
    </dgm:pt>
    <dgm:pt modelId="{D1946EDF-88CC-4027-9924-50D03C59BE69}" type="pres">
      <dgm:prSet presAssocID="{A9BE717B-A5DC-42F0-83B0-57450F9787D1}" presName="sp" presStyleCnt="0"/>
      <dgm:spPr/>
    </dgm:pt>
    <dgm:pt modelId="{3AA77F5B-7D45-4F95-B3BC-D41A0C9CEBB2}" type="pres">
      <dgm:prSet presAssocID="{99091ADA-6080-4B3B-B1F7-631CD0A6E41F}" presName="arrowAndChildren" presStyleCnt="0"/>
      <dgm:spPr/>
    </dgm:pt>
    <dgm:pt modelId="{8BC659D3-8606-43CE-9A4D-1AD6ABA9BEE0}" type="pres">
      <dgm:prSet presAssocID="{99091ADA-6080-4B3B-B1F7-631CD0A6E41F}" presName="parentTextArrow" presStyleLbl="node1" presStyleIdx="1" presStyleCnt="3"/>
      <dgm:spPr/>
    </dgm:pt>
    <dgm:pt modelId="{BE1FD674-E9FE-4610-8793-577733D627C8}" type="pres">
      <dgm:prSet presAssocID="{99091ADA-6080-4B3B-B1F7-631CD0A6E41F}" presName="arrow" presStyleLbl="node1" presStyleIdx="2" presStyleCnt="3"/>
      <dgm:spPr/>
    </dgm:pt>
    <dgm:pt modelId="{B2322AF0-2902-4C70-AB09-0F6E0FA02245}" type="pres">
      <dgm:prSet presAssocID="{99091ADA-6080-4B3B-B1F7-631CD0A6E41F}" presName="descendantArrow" presStyleCnt="0"/>
      <dgm:spPr/>
    </dgm:pt>
    <dgm:pt modelId="{1EF32D77-BB01-41F2-BC29-D9C313AEEE3B}" type="pres">
      <dgm:prSet presAssocID="{889D5710-6D57-4CB1-817A-397ED5C70F23}" presName="childTextArrow" presStyleLbl="fgAccFollowNode1" presStyleIdx="1" presStyleCnt="3">
        <dgm:presLayoutVars>
          <dgm:bulletEnabled val="1"/>
        </dgm:presLayoutVars>
      </dgm:prSet>
      <dgm:spPr/>
    </dgm:pt>
    <dgm:pt modelId="{DAE477E3-FF27-4B35-9B2A-77F6F1BBE8E6}" type="pres">
      <dgm:prSet presAssocID="{A67A66D1-E8AE-4E59-8BD0-0E85D8CC09D3}" presName="childTextArrow" presStyleLbl="fgAccFollowNode1" presStyleIdx="2" presStyleCnt="3">
        <dgm:presLayoutVars>
          <dgm:bulletEnabled val="1"/>
        </dgm:presLayoutVars>
      </dgm:prSet>
      <dgm:spPr/>
    </dgm:pt>
  </dgm:ptLst>
  <dgm:cxnLst>
    <dgm:cxn modelId="{5A10008D-C219-43ED-9409-84A9F8A2F7D5}" srcId="{99091ADA-6080-4B3B-B1F7-631CD0A6E41F}" destId="{889D5710-6D57-4CB1-817A-397ED5C70F23}" srcOrd="0" destOrd="0" parTransId="{B04E68AE-CFBD-456C-A5A3-370DAAD715B1}" sibTransId="{E151E5E4-DEB5-4BC8-B8A8-49994BFA0E07}"/>
    <dgm:cxn modelId="{D51E2DAC-1908-4BC0-9B1E-5EB41BCBB55D}" type="presOf" srcId="{DC58F09F-E7BC-41C3-93B4-BD5200EF0EFE}" destId="{2F7449EF-68D4-49FA-AC65-8F9469AFF061}" srcOrd="0" destOrd="0" presId="urn:microsoft.com/office/officeart/2005/8/layout/process4"/>
    <dgm:cxn modelId="{11660B39-F8C7-45E5-ACA3-6957CBEFBE96}" srcId="{1A3730CD-D63C-459C-90F5-3136BAD5FCD9}" destId="{9C9F0F22-38FF-4341-AC7C-79AF7BF40C2E}" srcOrd="2" destOrd="0" parTransId="{7E388C6F-1604-4F2D-8F96-3C6827C0B0EB}" sibTransId="{2C6A4ACA-9386-4960-A698-4ABE50169C42}"/>
    <dgm:cxn modelId="{4CCF0FA2-BB1A-4A9B-8FEB-ADD74EB656D3}" srcId="{1A3730CD-D63C-459C-90F5-3136BAD5FCD9}" destId="{99091ADA-6080-4B3B-B1F7-631CD0A6E41F}" srcOrd="0" destOrd="0" parTransId="{6EDA28CE-3065-4DBA-B82D-896A577F4DC2}" sibTransId="{A9BE717B-A5DC-42F0-83B0-57450F9787D1}"/>
    <dgm:cxn modelId="{1AE341AC-A8ED-4EE0-8B08-D3F133116DEA}" type="presOf" srcId="{99091ADA-6080-4B3B-B1F7-631CD0A6E41F}" destId="{8BC659D3-8606-43CE-9A4D-1AD6ABA9BEE0}" srcOrd="0" destOrd="0" presId="urn:microsoft.com/office/officeart/2005/8/layout/process4"/>
    <dgm:cxn modelId="{72BF592C-1270-4428-B174-AFA948DF3CFF}" type="presOf" srcId="{889D5710-6D57-4CB1-817A-397ED5C70F23}" destId="{1EF32D77-BB01-41F2-BC29-D9C313AEEE3B}" srcOrd="0" destOrd="0" presId="urn:microsoft.com/office/officeart/2005/8/layout/process4"/>
    <dgm:cxn modelId="{8B020844-B6B7-4FEB-9E80-6B8CF10A42F3}" srcId="{B51BBFDF-4658-42A3-A144-5964B0597E4A}" destId="{DC58F09F-E7BC-41C3-93B4-BD5200EF0EFE}" srcOrd="0" destOrd="0" parTransId="{47280197-1A59-4F1B-9F23-6FE12BFB3EF5}" sibTransId="{C501EEA8-93F6-4E5E-AA78-DEFB42A98938}"/>
    <dgm:cxn modelId="{39F81400-C904-49BE-B37B-D916E34739DC}" srcId="{99091ADA-6080-4B3B-B1F7-631CD0A6E41F}" destId="{A67A66D1-E8AE-4E59-8BD0-0E85D8CC09D3}" srcOrd="1" destOrd="0" parTransId="{B27A515E-D8A7-4FE2-9F24-614350202219}" sibTransId="{6B07A9A9-7D9B-4C32-880F-3E5405B7AADB}"/>
    <dgm:cxn modelId="{D9251393-8B96-466E-B1FB-6C35860847B8}" type="presOf" srcId="{9C9F0F22-38FF-4341-AC7C-79AF7BF40C2E}" destId="{B04C8676-6771-48E1-A99C-327D66F2E4FE}" srcOrd="0" destOrd="0" presId="urn:microsoft.com/office/officeart/2005/8/layout/process4"/>
    <dgm:cxn modelId="{A7984F62-650A-46DD-AD1E-24D89D518EEC}" type="presOf" srcId="{1A3730CD-D63C-459C-90F5-3136BAD5FCD9}" destId="{6B19B40C-ADD8-4281-8DEC-81B22F57639B}" srcOrd="0" destOrd="0" presId="urn:microsoft.com/office/officeart/2005/8/layout/process4"/>
    <dgm:cxn modelId="{885F2149-3D09-43A1-BB48-06A7400A3B51}" type="presOf" srcId="{B51BBFDF-4658-42A3-A144-5964B0597E4A}" destId="{A2235869-A9FF-40FD-951E-00499292E1A0}" srcOrd="0" destOrd="0" presId="urn:microsoft.com/office/officeart/2005/8/layout/process4"/>
    <dgm:cxn modelId="{DC42F4D2-3F5B-4A1F-93D6-36615A889A0E}" type="presOf" srcId="{A67A66D1-E8AE-4E59-8BD0-0E85D8CC09D3}" destId="{DAE477E3-FF27-4B35-9B2A-77F6F1BBE8E6}" srcOrd="0" destOrd="0" presId="urn:microsoft.com/office/officeart/2005/8/layout/process4"/>
    <dgm:cxn modelId="{1379015A-A1A0-4AA6-A02E-4DE3E0B411FD}" type="presOf" srcId="{99091ADA-6080-4B3B-B1F7-631CD0A6E41F}" destId="{BE1FD674-E9FE-4610-8793-577733D627C8}" srcOrd="1" destOrd="0" presId="urn:microsoft.com/office/officeart/2005/8/layout/process4"/>
    <dgm:cxn modelId="{EBA1D037-27A2-4357-ABB4-D50B26D54815}" srcId="{1A3730CD-D63C-459C-90F5-3136BAD5FCD9}" destId="{B51BBFDF-4658-42A3-A144-5964B0597E4A}" srcOrd="1" destOrd="0" parTransId="{6DAFA71F-1660-4310-A8B5-DBEA61986B2D}" sibTransId="{E7D112CD-09C4-4864-B6C3-C08855231B49}"/>
    <dgm:cxn modelId="{A6C2653E-724B-4C14-9FB4-07A79E82BDCC}" type="presOf" srcId="{B51BBFDF-4658-42A3-A144-5964B0597E4A}" destId="{EF9A8AA4-295C-465D-A564-083244BD7845}" srcOrd="1" destOrd="0" presId="urn:microsoft.com/office/officeart/2005/8/layout/process4"/>
    <dgm:cxn modelId="{F528B403-1A3F-437A-B7FF-A6E726DB1CCA}" type="presParOf" srcId="{6B19B40C-ADD8-4281-8DEC-81B22F57639B}" destId="{91431CBE-0055-4F60-8D4B-0EDB11A9DEB3}" srcOrd="0" destOrd="0" presId="urn:microsoft.com/office/officeart/2005/8/layout/process4"/>
    <dgm:cxn modelId="{BBD4B75D-4D07-4F21-A229-E752F1119FF4}" type="presParOf" srcId="{91431CBE-0055-4F60-8D4B-0EDB11A9DEB3}" destId="{B04C8676-6771-48E1-A99C-327D66F2E4FE}" srcOrd="0" destOrd="0" presId="urn:microsoft.com/office/officeart/2005/8/layout/process4"/>
    <dgm:cxn modelId="{56D28DCF-E936-4FC8-ACC5-118B08EB5137}" type="presParOf" srcId="{6B19B40C-ADD8-4281-8DEC-81B22F57639B}" destId="{15950C8E-DB6F-4EBE-80CF-6FF8027CAE77}" srcOrd="1" destOrd="0" presId="urn:microsoft.com/office/officeart/2005/8/layout/process4"/>
    <dgm:cxn modelId="{36C8FC9E-D7D7-4CA9-A0BD-A98290C0165F}" type="presParOf" srcId="{6B19B40C-ADD8-4281-8DEC-81B22F57639B}" destId="{C22F5E9C-4AF1-4D68-BE2F-DFCEF42DDCBB}" srcOrd="2" destOrd="0" presId="urn:microsoft.com/office/officeart/2005/8/layout/process4"/>
    <dgm:cxn modelId="{6152F8C5-A9EF-424C-B643-2D1B7C3DAAE8}" type="presParOf" srcId="{C22F5E9C-4AF1-4D68-BE2F-DFCEF42DDCBB}" destId="{A2235869-A9FF-40FD-951E-00499292E1A0}" srcOrd="0" destOrd="0" presId="urn:microsoft.com/office/officeart/2005/8/layout/process4"/>
    <dgm:cxn modelId="{38690216-8443-4614-B1E6-D746A2F3B317}" type="presParOf" srcId="{C22F5E9C-4AF1-4D68-BE2F-DFCEF42DDCBB}" destId="{EF9A8AA4-295C-465D-A564-083244BD7845}" srcOrd="1" destOrd="0" presId="urn:microsoft.com/office/officeart/2005/8/layout/process4"/>
    <dgm:cxn modelId="{D03CB61A-7D70-470F-B50B-5B72C24969DD}" type="presParOf" srcId="{C22F5E9C-4AF1-4D68-BE2F-DFCEF42DDCBB}" destId="{FCF90B95-CE20-42E4-84DE-1D8E26AD3D95}" srcOrd="2" destOrd="0" presId="urn:microsoft.com/office/officeart/2005/8/layout/process4"/>
    <dgm:cxn modelId="{0F5C9E08-0D37-4747-B970-D42ED1A72358}" type="presParOf" srcId="{FCF90B95-CE20-42E4-84DE-1D8E26AD3D95}" destId="{2F7449EF-68D4-49FA-AC65-8F9469AFF061}" srcOrd="0" destOrd="0" presId="urn:microsoft.com/office/officeart/2005/8/layout/process4"/>
    <dgm:cxn modelId="{42C8A548-209B-46E2-B7B6-46A8D6A56F42}" type="presParOf" srcId="{6B19B40C-ADD8-4281-8DEC-81B22F57639B}" destId="{D1946EDF-88CC-4027-9924-50D03C59BE69}" srcOrd="3" destOrd="0" presId="urn:microsoft.com/office/officeart/2005/8/layout/process4"/>
    <dgm:cxn modelId="{131DE4F4-265F-4DB0-A9D7-BCC554144484}" type="presParOf" srcId="{6B19B40C-ADD8-4281-8DEC-81B22F57639B}" destId="{3AA77F5B-7D45-4F95-B3BC-D41A0C9CEBB2}" srcOrd="4" destOrd="0" presId="urn:microsoft.com/office/officeart/2005/8/layout/process4"/>
    <dgm:cxn modelId="{DE7F0975-DDB9-4CD4-A49C-5A8CF0DEC071}" type="presParOf" srcId="{3AA77F5B-7D45-4F95-B3BC-D41A0C9CEBB2}" destId="{8BC659D3-8606-43CE-9A4D-1AD6ABA9BEE0}" srcOrd="0" destOrd="0" presId="urn:microsoft.com/office/officeart/2005/8/layout/process4"/>
    <dgm:cxn modelId="{7424159E-516B-4237-B4FF-396D3B1C4B3D}" type="presParOf" srcId="{3AA77F5B-7D45-4F95-B3BC-D41A0C9CEBB2}" destId="{BE1FD674-E9FE-4610-8793-577733D627C8}" srcOrd="1" destOrd="0" presId="urn:microsoft.com/office/officeart/2005/8/layout/process4"/>
    <dgm:cxn modelId="{AC54CC92-3D8E-4FCC-9260-AB822E043F70}" type="presParOf" srcId="{3AA77F5B-7D45-4F95-B3BC-D41A0C9CEBB2}" destId="{B2322AF0-2902-4C70-AB09-0F6E0FA02245}" srcOrd="2" destOrd="0" presId="urn:microsoft.com/office/officeart/2005/8/layout/process4"/>
    <dgm:cxn modelId="{8006E15E-2EE9-4CF6-A3EA-58F54E1B1FF6}" type="presParOf" srcId="{B2322AF0-2902-4C70-AB09-0F6E0FA02245}" destId="{1EF32D77-BB01-41F2-BC29-D9C313AEEE3B}" srcOrd="0" destOrd="0" presId="urn:microsoft.com/office/officeart/2005/8/layout/process4"/>
    <dgm:cxn modelId="{7A138876-00A8-41B8-AB59-59B1E0FECFC5}" type="presParOf" srcId="{B2322AF0-2902-4C70-AB09-0F6E0FA02245}" destId="{DAE477E3-FF27-4B35-9B2A-77F6F1BBE8E6}"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EBC1D7-14A0-417B-B2D3-C059A58BD0ED}"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pl-PL"/>
        </a:p>
      </dgm:t>
    </dgm:pt>
    <dgm:pt modelId="{E2CA1BBB-0FA8-48C9-85A1-FD4F36208EC4}">
      <dgm:prSet phldrT="[Tekst]" custT="1"/>
      <dgm:spPr/>
      <dgm:t>
        <a:bodyPr/>
        <a:lstStyle/>
        <a:p>
          <a:r>
            <a:rPr lang="pl-PL" sz="3200" dirty="0"/>
            <a:t>DZIAŁANIA INFRSTRUKTURALNE Z EFRR</a:t>
          </a:r>
        </a:p>
      </dgm:t>
    </dgm:pt>
    <dgm:pt modelId="{6914C545-962E-4143-A4AE-4DBEF7A31112}" type="parTrans" cxnId="{417BC3AA-25C0-48BB-AD70-387F86D7785A}">
      <dgm:prSet/>
      <dgm:spPr/>
      <dgm:t>
        <a:bodyPr/>
        <a:lstStyle/>
        <a:p>
          <a:endParaRPr lang="pl-PL"/>
        </a:p>
      </dgm:t>
    </dgm:pt>
    <dgm:pt modelId="{FABAD6B0-C0A5-4547-B92A-5766005F3E6C}" type="sibTrans" cxnId="{417BC3AA-25C0-48BB-AD70-387F86D7785A}">
      <dgm:prSet/>
      <dgm:spPr/>
      <dgm:t>
        <a:bodyPr/>
        <a:lstStyle/>
        <a:p>
          <a:endParaRPr lang="pl-PL"/>
        </a:p>
      </dgm:t>
    </dgm:pt>
    <dgm:pt modelId="{CC1C4BE9-C21B-4AE4-891B-D94E1BBC3164}">
      <dgm:prSet phldrT="[Tekst]"/>
      <dgm:spPr/>
      <dgm:t>
        <a:bodyPr/>
        <a:lstStyle/>
        <a:p>
          <a:r>
            <a:rPr lang="pl-PL" dirty="0"/>
            <a:t>PROJEKT   TWARDY</a:t>
          </a:r>
        </a:p>
      </dgm:t>
    </dgm:pt>
    <dgm:pt modelId="{87CFCF6D-A6B5-4B49-9736-4E33226B20EF}" type="parTrans" cxnId="{6B9CF5B1-6B37-4003-BC1F-14B1EE1B429D}">
      <dgm:prSet/>
      <dgm:spPr/>
      <dgm:t>
        <a:bodyPr/>
        <a:lstStyle/>
        <a:p>
          <a:endParaRPr lang="pl-PL"/>
        </a:p>
      </dgm:t>
    </dgm:pt>
    <dgm:pt modelId="{E555B575-E486-4084-B98A-F8A1C046DDAC}" type="sibTrans" cxnId="{6B9CF5B1-6B37-4003-BC1F-14B1EE1B429D}">
      <dgm:prSet/>
      <dgm:spPr/>
      <dgm:t>
        <a:bodyPr/>
        <a:lstStyle/>
        <a:p>
          <a:endParaRPr lang="pl-PL"/>
        </a:p>
      </dgm:t>
    </dgm:pt>
    <dgm:pt modelId="{E9235ACC-D4A0-4BA7-8566-D8E878F07B14}">
      <dgm:prSet phldrT="[Tekst]" custT="1"/>
      <dgm:spPr/>
      <dgm:t>
        <a:bodyPr/>
        <a:lstStyle/>
        <a:p>
          <a:r>
            <a:rPr lang="pl-PL" sz="3200" dirty="0"/>
            <a:t>DZIAŁANIA SPOŁECZNE Z EFS</a:t>
          </a:r>
        </a:p>
      </dgm:t>
    </dgm:pt>
    <dgm:pt modelId="{2002CAC6-0104-423E-B454-84C65EFA88CB}" type="parTrans" cxnId="{D0658A10-C2A0-4A91-A0E8-225534307048}">
      <dgm:prSet/>
      <dgm:spPr/>
      <dgm:t>
        <a:bodyPr/>
        <a:lstStyle/>
        <a:p>
          <a:endParaRPr lang="pl-PL"/>
        </a:p>
      </dgm:t>
    </dgm:pt>
    <dgm:pt modelId="{B0BB7016-79B9-4AED-8E60-B192C684B300}" type="sibTrans" cxnId="{D0658A10-C2A0-4A91-A0E8-225534307048}">
      <dgm:prSet/>
      <dgm:spPr/>
      <dgm:t>
        <a:bodyPr/>
        <a:lstStyle/>
        <a:p>
          <a:endParaRPr lang="pl-PL"/>
        </a:p>
      </dgm:t>
    </dgm:pt>
    <dgm:pt modelId="{6E51B8A1-B63B-499F-9252-79B6D32ADDE0}">
      <dgm:prSet phldrT="[Tekst]"/>
      <dgm:spPr/>
      <dgm:t>
        <a:bodyPr/>
        <a:lstStyle/>
        <a:p>
          <a:r>
            <a:rPr lang="pl-PL" dirty="0"/>
            <a:t>PROJEKT  MIĘKKI</a:t>
          </a:r>
        </a:p>
      </dgm:t>
    </dgm:pt>
    <dgm:pt modelId="{FDFA4511-EB53-4F20-AC97-95EEB1C065B3}" type="parTrans" cxnId="{1DB15363-CA56-4BFF-AD10-E36EE5943C71}">
      <dgm:prSet/>
      <dgm:spPr/>
      <dgm:t>
        <a:bodyPr/>
        <a:lstStyle/>
        <a:p>
          <a:endParaRPr lang="pl-PL"/>
        </a:p>
      </dgm:t>
    </dgm:pt>
    <dgm:pt modelId="{15C67763-771F-4984-9363-3AD95B20F3EB}" type="sibTrans" cxnId="{1DB15363-CA56-4BFF-AD10-E36EE5943C71}">
      <dgm:prSet/>
      <dgm:spPr/>
      <dgm:t>
        <a:bodyPr/>
        <a:lstStyle/>
        <a:p>
          <a:endParaRPr lang="pl-PL"/>
        </a:p>
      </dgm:t>
    </dgm:pt>
    <dgm:pt modelId="{909121AF-3AFE-4D3C-9E79-BDBDC55210F7}">
      <dgm:prSet phldrT="[Tekst]" custT="1"/>
      <dgm:spPr/>
      <dgm:t>
        <a:bodyPr/>
        <a:lstStyle/>
        <a:p>
          <a:r>
            <a:rPr lang="pl-PL" sz="3200" dirty="0"/>
            <a:t>ZAKŁADANY REZULTAT REWITALIZACJI</a:t>
          </a:r>
        </a:p>
      </dgm:t>
    </dgm:pt>
    <dgm:pt modelId="{5A2B9504-6B21-4AF5-887E-BD5CAE671D61}" type="parTrans" cxnId="{FCCE553C-3A5F-4553-B667-1B38E078043A}">
      <dgm:prSet/>
      <dgm:spPr/>
      <dgm:t>
        <a:bodyPr/>
        <a:lstStyle/>
        <a:p>
          <a:endParaRPr lang="pl-PL"/>
        </a:p>
      </dgm:t>
    </dgm:pt>
    <dgm:pt modelId="{00A7B4F5-7160-4480-90A9-E9D43D4A2B17}" type="sibTrans" cxnId="{FCCE553C-3A5F-4553-B667-1B38E078043A}">
      <dgm:prSet/>
      <dgm:spPr/>
      <dgm:t>
        <a:bodyPr/>
        <a:lstStyle/>
        <a:p>
          <a:endParaRPr lang="pl-PL"/>
        </a:p>
      </dgm:t>
    </dgm:pt>
    <dgm:pt modelId="{CECBC6DA-C15E-4E39-81EA-443CDECBA987}" type="pres">
      <dgm:prSet presAssocID="{C9EBC1D7-14A0-417B-B2D3-C059A58BD0ED}" presName="Name0" presStyleCnt="0">
        <dgm:presLayoutVars>
          <dgm:dir/>
          <dgm:animLvl val="lvl"/>
          <dgm:resizeHandles val="exact"/>
        </dgm:presLayoutVars>
      </dgm:prSet>
      <dgm:spPr/>
    </dgm:pt>
    <dgm:pt modelId="{DAFE7FF9-5A6C-4E75-A018-3FB095B2BF09}" type="pres">
      <dgm:prSet presAssocID="{909121AF-3AFE-4D3C-9E79-BDBDC55210F7}" presName="boxAndChildren" presStyleCnt="0"/>
      <dgm:spPr/>
    </dgm:pt>
    <dgm:pt modelId="{51FBC1C8-ACAB-4BCB-A05E-571C82075C16}" type="pres">
      <dgm:prSet presAssocID="{909121AF-3AFE-4D3C-9E79-BDBDC55210F7}" presName="parentTextBox" presStyleLbl="node1" presStyleIdx="0" presStyleCnt="3"/>
      <dgm:spPr/>
    </dgm:pt>
    <dgm:pt modelId="{F249926E-E99F-469D-AE9C-C60FC956AD6D}" type="pres">
      <dgm:prSet presAssocID="{B0BB7016-79B9-4AED-8E60-B192C684B300}" presName="sp" presStyleCnt="0"/>
      <dgm:spPr/>
    </dgm:pt>
    <dgm:pt modelId="{7286DE6B-097A-4118-8479-A98859461B8D}" type="pres">
      <dgm:prSet presAssocID="{E9235ACC-D4A0-4BA7-8566-D8E878F07B14}" presName="arrowAndChildren" presStyleCnt="0"/>
      <dgm:spPr/>
    </dgm:pt>
    <dgm:pt modelId="{FA1B4383-C467-4AE7-8DBA-7DFA54B8A064}" type="pres">
      <dgm:prSet presAssocID="{E9235ACC-D4A0-4BA7-8566-D8E878F07B14}" presName="parentTextArrow" presStyleLbl="node1" presStyleIdx="0" presStyleCnt="3"/>
      <dgm:spPr/>
    </dgm:pt>
    <dgm:pt modelId="{D6280A6E-1494-45D6-B92D-CC7EB2C627EA}" type="pres">
      <dgm:prSet presAssocID="{E9235ACC-D4A0-4BA7-8566-D8E878F07B14}" presName="arrow" presStyleLbl="node1" presStyleIdx="1" presStyleCnt="3"/>
      <dgm:spPr/>
    </dgm:pt>
    <dgm:pt modelId="{50BF4254-1AB7-4811-8CF5-20344630CB71}" type="pres">
      <dgm:prSet presAssocID="{E9235ACC-D4A0-4BA7-8566-D8E878F07B14}" presName="descendantArrow" presStyleCnt="0"/>
      <dgm:spPr/>
    </dgm:pt>
    <dgm:pt modelId="{17E6F265-1318-4172-B5AB-F943940AA82D}" type="pres">
      <dgm:prSet presAssocID="{6E51B8A1-B63B-499F-9252-79B6D32ADDE0}" presName="childTextArrow" presStyleLbl="fgAccFollowNode1" presStyleIdx="0" presStyleCnt="2">
        <dgm:presLayoutVars>
          <dgm:bulletEnabled val="1"/>
        </dgm:presLayoutVars>
      </dgm:prSet>
      <dgm:spPr/>
    </dgm:pt>
    <dgm:pt modelId="{A04D75F5-F9D6-4ACE-9B68-FABB51B2439A}" type="pres">
      <dgm:prSet presAssocID="{FABAD6B0-C0A5-4547-B92A-5766005F3E6C}" presName="sp" presStyleCnt="0"/>
      <dgm:spPr/>
    </dgm:pt>
    <dgm:pt modelId="{A154EBB5-194A-41E9-B2DB-BC38ADDB7652}" type="pres">
      <dgm:prSet presAssocID="{E2CA1BBB-0FA8-48C9-85A1-FD4F36208EC4}" presName="arrowAndChildren" presStyleCnt="0"/>
      <dgm:spPr/>
    </dgm:pt>
    <dgm:pt modelId="{250F8DA5-EACC-4201-A69F-16738A68A149}" type="pres">
      <dgm:prSet presAssocID="{E2CA1BBB-0FA8-48C9-85A1-FD4F36208EC4}" presName="parentTextArrow" presStyleLbl="node1" presStyleIdx="1" presStyleCnt="3"/>
      <dgm:spPr/>
    </dgm:pt>
    <dgm:pt modelId="{ED5D577A-27DB-41D6-814F-B475F39C815B}" type="pres">
      <dgm:prSet presAssocID="{E2CA1BBB-0FA8-48C9-85A1-FD4F36208EC4}" presName="arrow" presStyleLbl="node1" presStyleIdx="2" presStyleCnt="3"/>
      <dgm:spPr/>
    </dgm:pt>
    <dgm:pt modelId="{4CC3609C-3E2F-40CB-9FD8-9A5914772FC9}" type="pres">
      <dgm:prSet presAssocID="{E2CA1BBB-0FA8-48C9-85A1-FD4F36208EC4}" presName="descendantArrow" presStyleCnt="0"/>
      <dgm:spPr/>
    </dgm:pt>
    <dgm:pt modelId="{4673A9ED-23CE-4005-B8C0-20B86642C62F}" type="pres">
      <dgm:prSet presAssocID="{CC1C4BE9-C21B-4AE4-891B-D94E1BBC3164}" presName="childTextArrow" presStyleLbl="fgAccFollowNode1" presStyleIdx="1" presStyleCnt="2">
        <dgm:presLayoutVars>
          <dgm:bulletEnabled val="1"/>
        </dgm:presLayoutVars>
      </dgm:prSet>
      <dgm:spPr/>
    </dgm:pt>
  </dgm:ptLst>
  <dgm:cxnLst>
    <dgm:cxn modelId="{7498324C-E881-4863-9C7B-60A666857582}" type="presOf" srcId="{E2CA1BBB-0FA8-48C9-85A1-FD4F36208EC4}" destId="{ED5D577A-27DB-41D6-814F-B475F39C815B}" srcOrd="1" destOrd="0" presId="urn:microsoft.com/office/officeart/2005/8/layout/process4"/>
    <dgm:cxn modelId="{C1FCEF4A-8488-45E3-BD70-A6359695000A}" type="presOf" srcId="{909121AF-3AFE-4D3C-9E79-BDBDC55210F7}" destId="{51FBC1C8-ACAB-4BCB-A05E-571C82075C16}" srcOrd="0" destOrd="0" presId="urn:microsoft.com/office/officeart/2005/8/layout/process4"/>
    <dgm:cxn modelId="{BAA36BC6-06BB-4E40-9EAC-B5E4A2E1FB18}" type="presOf" srcId="{E9235ACC-D4A0-4BA7-8566-D8E878F07B14}" destId="{D6280A6E-1494-45D6-B92D-CC7EB2C627EA}" srcOrd="1" destOrd="0" presId="urn:microsoft.com/office/officeart/2005/8/layout/process4"/>
    <dgm:cxn modelId="{4BB404F0-813A-4AEC-B47B-7E9454D6AC65}" type="presOf" srcId="{6E51B8A1-B63B-499F-9252-79B6D32ADDE0}" destId="{17E6F265-1318-4172-B5AB-F943940AA82D}" srcOrd="0" destOrd="0" presId="urn:microsoft.com/office/officeart/2005/8/layout/process4"/>
    <dgm:cxn modelId="{417BC3AA-25C0-48BB-AD70-387F86D7785A}" srcId="{C9EBC1D7-14A0-417B-B2D3-C059A58BD0ED}" destId="{E2CA1BBB-0FA8-48C9-85A1-FD4F36208EC4}" srcOrd="0" destOrd="0" parTransId="{6914C545-962E-4143-A4AE-4DBEF7A31112}" sibTransId="{FABAD6B0-C0A5-4547-B92A-5766005F3E6C}"/>
    <dgm:cxn modelId="{FA2E7DE6-96F7-4274-B1EC-730AB8824711}" type="presOf" srcId="{E9235ACC-D4A0-4BA7-8566-D8E878F07B14}" destId="{FA1B4383-C467-4AE7-8DBA-7DFA54B8A064}" srcOrd="0" destOrd="0" presId="urn:microsoft.com/office/officeart/2005/8/layout/process4"/>
    <dgm:cxn modelId="{6B9CF5B1-6B37-4003-BC1F-14B1EE1B429D}" srcId="{E2CA1BBB-0FA8-48C9-85A1-FD4F36208EC4}" destId="{CC1C4BE9-C21B-4AE4-891B-D94E1BBC3164}" srcOrd="0" destOrd="0" parTransId="{87CFCF6D-A6B5-4B49-9736-4E33226B20EF}" sibTransId="{E555B575-E486-4084-B98A-F8A1C046DDAC}"/>
    <dgm:cxn modelId="{71F14AE8-68D1-4E5F-8876-F1F354CEECAB}" type="presOf" srcId="{E2CA1BBB-0FA8-48C9-85A1-FD4F36208EC4}" destId="{250F8DA5-EACC-4201-A69F-16738A68A149}" srcOrd="0" destOrd="0" presId="urn:microsoft.com/office/officeart/2005/8/layout/process4"/>
    <dgm:cxn modelId="{C68C67AB-F87F-4D8C-B981-BE13B1269C89}" type="presOf" srcId="{C9EBC1D7-14A0-417B-B2D3-C059A58BD0ED}" destId="{CECBC6DA-C15E-4E39-81EA-443CDECBA987}" srcOrd="0" destOrd="0" presId="urn:microsoft.com/office/officeart/2005/8/layout/process4"/>
    <dgm:cxn modelId="{1DB15363-CA56-4BFF-AD10-E36EE5943C71}" srcId="{E9235ACC-D4A0-4BA7-8566-D8E878F07B14}" destId="{6E51B8A1-B63B-499F-9252-79B6D32ADDE0}" srcOrd="0" destOrd="0" parTransId="{FDFA4511-EB53-4F20-AC97-95EEB1C065B3}" sibTransId="{15C67763-771F-4984-9363-3AD95B20F3EB}"/>
    <dgm:cxn modelId="{540D10A4-C6EC-41C5-A313-E93B1B28860C}" type="presOf" srcId="{CC1C4BE9-C21B-4AE4-891B-D94E1BBC3164}" destId="{4673A9ED-23CE-4005-B8C0-20B86642C62F}" srcOrd="0" destOrd="0" presId="urn:microsoft.com/office/officeart/2005/8/layout/process4"/>
    <dgm:cxn modelId="{D0658A10-C2A0-4A91-A0E8-225534307048}" srcId="{C9EBC1D7-14A0-417B-B2D3-C059A58BD0ED}" destId="{E9235ACC-D4A0-4BA7-8566-D8E878F07B14}" srcOrd="1" destOrd="0" parTransId="{2002CAC6-0104-423E-B454-84C65EFA88CB}" sibTransId="{B0BB7016-79B9-4AED-8E60-B192C684B300}"/>
    <dgm:cxn modelId="{FCCE553C-3A5F-4553-B667-1B38E078043A}" srcId="{C9EBC1D7-14A0-417B-B2D3-C059A58BD0ED}" destId="{909121AF-3AFE-4D3C-9E79-BDBDC55210F7}" srcOrd="2" destOrd="0" parTransId="{5A2B9504-6B21-4AF5-887E-BD5CAE671D61}" sibTransId="{00A7B4F5-7160-4480-90A9-E9D43D4A2B17}"/>
    <dgm:cxn modelId="{324A6139-DE87-4A02-8D89-EEAF3538BCC8}" type="presParOf" srcId="{CECBC6DA-C15E-4E39-81EA-443CDECBA987}" destId="{DAFE7FF9-5A6C-4E75-A018-3FB095B2BF09}" srcOrd="0" destOrd="0" presId="urn:microsoft.com/office/officeart/2005/8/layout/process4"/>
    <dgm:cxn modelId="{9087DC26-943D-4B0F-859B-6FB0CC63348B}" type="presParOf" srcId="{DAFE7FF9-5A6C-4E75-A018-3FB095B2BF09}" destId="{51FBC1C8-ACAB-4BCB-A05E-571C82075C16}" srcOrd="0" destOrd="0" presId="urn:microsoft.com/office/officeart/2005/8/layout/process4"/>
    <dgm:cxn modelId="{FF6C5556-61DB-4BAD-8EE7-713EAEB9785E}" type="presParOf" srcId="{CECBC6DA-C15E-4E39-81EA-443CDECBA987}" destId="{F249926E-E99F-469D-AE9C-C60FC956AD6D}" srcOrd="1" destOrd="0" presId="urn:microsoft.com/office/officeart/2005/8/layout/process4"/>
    <dgm:cxn modelId="{F0E597EB-89DA-4613-A97C-B20691F7AF03}" type="presParOf" srcId="{CECBC6DA-C15E-4E39-81EA-443CDECBA987}" destId="{7286DE6B-097A-4118-8479-A98859461B8D}" srcOrd="2" destOrd="0" presId="urn:microsoft.com/office/officeart/2005/8/layout/process4"/>
    <dgm:cxn modelId="{532C4FC6-4AD9-4BE2-A0DA-AB66DA6FE315}" type="presParOf" srcId="{7286DE6B-097A-4118-8479-A98859461B8D}" destId="{FA1B4383-C467-4AE7-8DBA-7DFA54B8A064}" srcOrd="0" destOrd="0" presId="urn:microsoft.com/office/officeart/2005/8/layout/process4"/>
    <dgm:cxn modelId="{308854C1-9BA4-47B7-A440-0C67646A5CB4}" type="presParOf" srcId="{7286DE6B-097A-4118-8479-A98859461B8D}" destId="{D6280A6E-1494-45D6-B92D-CC7EB2C627EA}" srcOrd="1" destOrd="0" presId="urn:microsoft.com/office/officeart/2005/8/layout/process4"/>
    <dgm:cxn modelId="{44132950-8973-43C8-A4BB-8A2C2C798B9D}" type="presParOf" srcId="{7286DE6B-097A-4118-8479-A98859461B8D}" destId="{50BF4254-1AB7-4811-8CF5-20344630CB71}" srcOrd="2" destOrd="0" presId="urn:microsoft.com/office/officeart/2005/8/layout/process4"/>
    <dgm:cxn modelId="{FB9B3D42-BDE8-4E40-A719-C0BBE1427B53}" type="presParOf" srcId="{50BF4254-1AB7-4811-8CF5-20344630CB71}" destId="{17E6F265-1318-4172-B5AB-F943940AA82D}" srcOrd="0" destOrd="0" presId="urn:microsoft.com/office/officeart/2005/8/layout/process4"/>
    <dgm:cxn modelId="{9C055F32-BF03-411D-856F-B8993D8F5992}" type="presParOf" srcId="{CECBC6DA-C15E-4E39-81EA-443CDECBA987}" destId="{A04D75F5-F9D6-4ACE-9B68-FABB51B2439A}" srcOrd="3" destOrd="0" presId="urn:microsoft.com/office/officeart/2005/8/layout/process4"/>
    <dgm:cxn modelId="{7CA1DD96-C5B9-44F6-932A-D765F38B24CC}" type="presParOf" srcId="{CECBC6DA-C15E-4E39-81EA-443CDECBA987}" destId="{A154EBB5-194A-41E9-B2DB-BC38ADDB7652}" srcOrd="4" destOrd="0" presId="urn:microsoft.com/office/officeart/2005/8/layout/process4"/>
    <dgm:cxn modelId="{3724BC4B-0531-4B1E-A281-FAA9D3216DCB}" type="presParOf" srcId="{A154EBB5-194A-41E9-B2DB-BC38ADDB7652}" destId="{250F8DA5-EACC-4201-A69F-16738A68A149}" srcOrd="0" destOrd="0" presId="urn:microsoft.com/office/officeart/2005/8/layout/process4"/>
    <dgm:cxn modelId="{9A5E4848-050C-4796-80F3-F8FE4A3D9019}" type="presParOf" srcId="{A154EBB5-194A-41E9-B2DB-BC38ADDB7652}" destId="{ED5D577A-27DB-41D6-814F-B475F39C815B}" srcOrd="1" destOrd="0" presId="urn:microsoft.com/office/officeart/2005/8/layout/process4"/>
    <dgm:cxn modelId="{A2EBAC6C-1121-4CD1-A5A9-E99FCD5FBC9F}" type="presParOf" srcId="{A154EBB5-194A-41E9-B2DB-BC38ADDB7652}" destId="{4CC3609C-3E2F-40CB-9FD8-9A5914772FC9}" srcOrd="2" destOrd="0" presId="urn:microsoft.com/office/officeart/2005/8/layout/process4"/>
    <dgm:cxn modelId="{C51BFE95-327E-45F9-ADBE-F602AA642BFF}" type="presParOf" srcId="{4CC3609C-3E2F-40CB-9FD8-9A5914772FC9}" destId="{4673A9ED-23CE-4005-B8C0-20B86642C62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1090F38-D2D0-4E7C-9AF3-744FE6A15C57}" type="doc">
      <dgm:prSet loTypeId="urn:microsoft.com/office/officeart/2008/layout/LinedList" loCatId="list" qsTypeId="urn:microsoft.com/office/officeart/2005/8/quickstyle/simple1" qsCatId="simple" csTypeId="urn:microsoft.com/office/officeart/2005/8/colors/accent1_5" csCatId="accent1" phldr="1"/>
      <dgm:spPr/>
      <dgm:t>
        <a:bodyPr/>
        <a:lstStyle/>
        <a:p>
          <a:endParaRPr lang="pl-PL"/>
        </a:p>
      </dgm:t>
    </dgm:pt>
    <dgm:pt modelId="{983C51F5-759B-42B0-A5F1-D575B8E0FF57}">
      <dgm:prSet phldrT="[Tekst]"/>
      <dgm:spPr/>
      <dgm:t>
        <a:bodyPr/>
        <a:lstStyle/>
        <a:p>
          <a:r>
            <a:rPr lang="pl-PL" dirty="0"/>
            <a:t>Cel główny </a:t>
          </a:r>
        </a:p>
      </dgm:t>
    </dgm:pt>
    <dgm:pt modelId="{95A0064B-E4FD-445A-84AE-04DE43B46DCE}" type="parTrans" cxnId="{4CB36D76-822A-46D8-BBF8-87509C181429}">
      <dgm:prSet/>
      <dgm:spPr/>
      <dgm:t>
        <a:bodyPr/>
        <a:lstStyle/>
        <a:p>
          <a:endParaRPr lang="pl-PL"/>
        </a:p>
      </dgm:t>
    </dgm:pt>
    <dgm:pt modelId="{374C529C-628D-42A4-A756-933CC9BAAE63}" type="sibTrans" cxnId="{4CB36D76-822A-46D8-BBF8-87509C181429}">
      <dgm:prSet/>
      <dgm:spPr/>
      <dgm:t>
        <a:bodyPr/>
        <a:lstStyle/>
        <a:p>
          <a:endParaRPr lang="pl-PL"/>
        </a:p>
      </dgm:t>
    </dgm:pt>
    <dgm:pt modelId="{B96B32A6-6417-4CFF-8D60-8409DC68283E}">
      <dgm:prSet phldrT="[Tekst]"/>
      <dgm:spPr/>
      <dgm:t>
        <a:bodyPr/>
        <a:lstStyle/>
        <a:p>
          <a:r>
            <a:rPr lang="pl-PL" dirty="0"/>
            <a:t>Ożywienie Społeczne Gminy Rypin</a:t>
          </a:r>
        </a:p>
      </dgm:t>
    </dgm:pt>
    <dgm:pt modelId="{02AAF4E8-6833-42D5-9DFE-23EE6B3BC230}" type="parTrans" cxnId="{563EC396-A586-40B4-BCE9-1FE57FADFB1C}">
      <dgm:prSet/>
      <dgm:spPr/>
      <dgm:t>
        <a:bodyPr/>
        <a:lstStyle/>
        <a:p>
          <a:endParaRPr lang="pl-PL"/>
        </a:p>
      </dgm:t>
    </dgm:pt>
    <dgm:pt modelId="{107263EC-7C14-4D5A-9B40-795A175D587B}" type="sibTrans" cxnId="{563EC396-A586-40B4-BCE9-1FE57FADFB1C}">
      <dgm:prSet/>
      <dgm:spPr/>
      <dgm:t>
        <a:bodyPr/>
        <a:lstStyle/>
        <a:p>
          <a:endParaRPr lang="pl-PL"/>
        </a:p>
      </dgm:t>
    </dgm:pt>
    <dgm:pt modelId="{6A5F74B5-8202-4D9C-96C9-AD906A5256A1}">
      <dgm:prSet phldrT="[Tekst]"/>
      <dgm:spPr/>
      <dgm:t>
        <a:bodyPr/>
        <a:lstStyle/>
        <a:p>
          <a:r>
            <a:rPr lang="pl-PL" dirty="0"/>
            <a:t>Wzrost aktywności społecznej mieszkańców Gminy </a:t>
          </a:r>
        </a:p>
      </dgm:t>
    </dgm:pt>
    <dgm:pt modelId="{B66DC04F-BA89-4544-9E61-3D90E67E549D}" type="parTrans" cxnId="{86D3669B-CF3E-4C17-A78F-D7C4D75C1D26}">
      <dgm:prSet/>
      <dgm:spPr/>
      <dgm:t>
        <a:bodyPr/>
        <a:lstStyle/>
        <a:p>
          <a:endParaRPr lang="pl-PL"/>
        </a:p>
      </dgm:t>
    </dgm:pt>
    <dgm:pt modelId="{BD644A4F-FF2D-411C-AABC-947F74EEBBD5}" type="sibTrans" cxnId="{86D3669B-CF3E-4C17-A78F-D7C4D75C1D26}">
      <dgm:prSet/>
      <dgm:spPr/>
      <dgm:t>
        <a:bodyPr/>
        <a:lstStyle/>
        <a:p>
          <a:endParaRPr lang="pl-PL"/>
        </a:p>
      </dgm:t>
    </dgm:pt>
    <dgm:pt modelId="{B793F7E0-DBD6-44CE-AEC4-F2274CA0FE8C}">
      <dgm:prSet phldrT="[Tekst]"/>
      <dgm:spPr/>
      <dgm:t>
        <a:bodyPr/>
        <a:lstStyle/>
        <a:p>
          <a:r>
            <a:rPr lang="pl-PL" dirty="0"/>
            <a:t>Zmniejszenie poziomu ubóstwa i wykluczenia społecznego </a:t>
          </a:r>
        </a:p>
      </dgm:t>
    </dgm:pt>
    <dgm:pt modelId="{B5FF4D98-8DE4-4B2C-AAD1-4B577243DDD7}" type="parTrans" cxnId="{92485CFA-29FC-490D-9F1B-C4C6089D1F13}">
      <dgm:prSet/>
      <dgm:spPr/>
      <dgm:t>
        <a:bodyPr/>
        <a:lstStyle/>
        <a:p>
          <a:endParaRPr lang="pl-PL"/>
        </a:p>
      </dgm:t>
    </dgm:pt>
    <dgm:pt modelId="{23115933-2924-422A-85C2-83997C787177}" type="sibTrans" cxnId="{92485CFA-29FC-490D-9F1B-C4C6089D1F13}">
      <dgm:prSet/>
      <dgm:spPr/>
      <dgm:t>
        <a:bodyPr/>
        <a:lstStyle/>
        <a:p>
          <a:endParaRPr lang="pl-PL"/>
        </a:p>
      </dgm:t>
    </dgm:pt>
    <dgm:pt modelId="{AF6E7797-C443-47C1-BD91-29B09FFA09D7}">
      <dgm:prSet phldrT="[Tekst]"/>
      <dgm:spPr/>
      <dgm:t>
        <a:bodyPr/>
        <a:lstStyle/>
        <a:p>
          <a:endParaRPr lang="pl-PL" dirty="0"/>
        </a:p>
      </dgm:t>
    </dgm:pt>
    <dgm:pt modelId="{916510B2-D9F0-4ECB-B7CF-853E16FB0B2A}" type="parTrans" cxnId="{A815E62B-FD87-40CD-8FB9-496CC64114C4}">
      <dgm:prSet/>
      <dgm:spPr/>
      <dgm:t>
        <a:bodyPr/>
        <a:lstStyle/>
        <a:p>
          <a:endParaRPr lang="pl-PL"/>
        </a:p>
      </dgm:t>
    </dgm:pt>
    <dgm:pt modelId="{77B13B43-199B-45A3-B32D-D3E334A2B75D}" type="sibTrans" cxnId="{A815E62B-FD87-40CD-8FB9-496CC64114C4}">
      <dgm:prSet/>
      <dgm:spPr/>
      <dgm:t>
        <a:bodyPr/>
        <a:lstStyle/>
        <a:p>
          <a:endParaRPr lang="pl-PL"/>
        </a:p>
      </dgm:t>
    </dgm:pt>
    <dgm:pt modelId="{C35A3EA4-9954-486E-B00E-72E22AD78632}" type="pres">
      <dgm:prSet presAssocID="{31090F38-D2D0-4E7C-9AF3-744FE6A15C57}" presName="vert0" presStyleCnt="0">
        <dgm:presLayoutVars>
          <dgm:dir/>
          <dgm:animOne val="branch"/>
          <dgm:animLvl val="lvl"/>
        </dgm:presLayoutVars>
      </dgm:prSet>
      <dgm:spPr/>
    </dgm:pt>
    <dgm:pt modelId="{0B02364C-957C-40FB-B973-C1AF8B02FD2E}" type="pres">
      <dgm:prSet presAssocID="{983C51F5-759B-42B0-A5F1-D575B8E0FF57}" presName="thickLine" presStyleLbl="alignNode1" presStyleIdx="0" presStyleCnt="1"/>
      <dgm:spPr/>
    </dgm:pt>
    <dgm:pt modelId="{D4B445A6-E73D-4E3F-9078-8057FA3D0A47}" type="pres">
      <dgm:prSet presAssocID="{983C51F5-759B-42B0-A5F1-D575B8E0FF57}" presName="horz1" presStyleCnt="0"/>
      <dgm:spPr/>
    </dgm:pt>
    <dgm:pt modelId="{22EBE8D6-3C76-42A1-A5B6-FA6CDD7CC644}" type="pres">
      <dgm:prSet presAssocID="{983C51F5-759B-42B0-A5F1-D575B8E0FF57}" presName="tx1" presStyleLbl="revTx" presStyleIdx="0" presStyleCnt="5"/>
      <dgm:spPr/>
    </dgm:pt>
    <dgm:pt modelId="{B1F47676-0C9D-4396-A749-83E8709657DB}" type="pres">
      <dgm:prSet presAssocID="{983C51F5-759B-42B0-A5F1-D575B8E0FF57}" presName="vert1" presStyleCnt="0"/>
      <dgm:spPr/>
    </dgm:pt>
    <dgm:pt modelId="{76ED7D75-A229-4363-8E16-F57B49F4EF8D}" type="pres">
      <dgm:prSet presAssocID="{B96B32A6-6417-4CFF-8D60-8409DC68283E}" presName="vertSpace2a" presStyleCnt="0"/>
      <dgm:spPr/>
    </dgm:pt>
    <dgm:pt modelId="{025E3E2B-96A6-4885-945B-E7FF3DEFFEAE}" type="pres">
      <dgm:prSet presAssocID="{B96B32A6-6417-4CFF-8D60-8409DC68283E}" presName="horz2" presStyleCnt="0"/>
      <dgm:spPr/>
    </dgm:pt>
    <dgm:pt modelId="{16D152F4-09C1-4BCA-BABE-C593C0A110A5}" type="pres">
      <dgm:prSet presAssocID="{B96B32A6-6417-4CFF-8D60-8409DC68283E}" presName="horzSpace2" presStyleCnt="0"/>
      <dgm:spPr/>
    </dgm:pt>
    <dgm:pt modelId="{438FEC89-A5B2-4CCE-BA5D-54AC2F624069}" type="pres">
      <dgm:prSet presAssocID="{B96B32A6-6417-4CFF-8D60-8409DC68283E}" presName="tx2" presStyleLbl="revTx" presStyleIdx="1" presStyleCnt="5"/>
      <dgm:spPr/>
    </dgm:pt>
    <dgm:pt modelId="{ADF5E742-7E7C-4C18-A557-38D5EAE4BA1F}" type="pres">
      <dgm:prSet presAssocID="{B96B32A6-6417-4CFF-8D60-8409DC68283E}" presName="vert2" presStyleCnt="0"/>
      <dgm:spPr/>
    </dgm:pt>
    <dgm:pt modelId="{DD623E84-E124-4DB8-BE25-C42798CEC3AA}" type="pres">
      <dgm:prSet presAssocID="{6A5F74B5-8202-4D9C-96C9-AD906A5256A1}" presName="horz3" presStyleCnt="0"/>
      <dgm:spPr/>
    </dgm:pt>
    <dgm:pt modelId="{F663B542-1869-4B08-8A7F-6D07DBDADB81}" type="pres">
      <dgm:prSet presAssocID="{6A5F74B5-8202-4D9C-96C9-AD906A5256A1}" presName="horzSpace3" presStyleCnt="0"/>
      <dgm:spPr/>
    </dgm:pt>
    <dgm:pt modelId="{5402C548-1E66-4358-B16E-BB4654DEAB78}" type="pres">
      <dgm:prSet presAssocID="{6A5F74B5-8202-4D9C-96C9-AD906A5256A1}" presName="tx3" presStyleLbl="revTx" presStyleIdx="2" presStyleCnt="5"/>
      <dgm:spPr/>
    </dgm:pt>
    <dgm:pt modelId="{34A4CB31-5FAC-4AA0-BF3F-7CE9337B02EB}" type="pres">
      <dgm:prSet presAssocID="{6A5F74B5-8202-4D9C-96C9-AD906A5256A1}" presName="vert3" presStyleCnt="0"/>
      <dgm:spPr/>
    </dgm:pt>
    <dgm:pt modelId="{72B5C55F-3D89-43CD-8DFF-98F1A36DBDDD}" type="pres">
      <dgm:prSet presAssocID="{BD644A4F-FF2D-411C-AABC-947F74EEBBD5}" presName="thinLine3" presStyleLbl="callout" presStyleIdx="0" presStyleCnt="3"/>
      <dgm:spPr/>
    </dgm:pt>
    <dgm:pt modelId="{A2C44B4B-4587-417A-ADCE-77D7FE7E5166}" type="pres">
      <dgm:prSet presAssocID="{B793F7E0-DBD6-44CE-AEC4-F2274CA0FE8C}" presName="horz3" presStyleCnt="0"/>
      <dgm:spPr/>
    </dgm:pt>
    <dgm:pt modelId="{0B4861A0-037C-4158-8DC6-F46DF191988F}" type="pres">
      <dgm:prSet presAssocID="{B793F7E0-DBD6-44CE-AEC4-F2274CA0FE8C}" presName="horzSpace3" presStyleCnt="0"/>
      <dgm:spPr/>
    </dgm:pt>
    <dgm:pt modelId="{F835CF0E-9C25-4095-A1BC-D1A93CCEECFB}" type="pres">
      <dgm:prSet presAssocID="{B793F7E0-DBD6-44CE-AEC4-F2274CA0FE8C}" presName="tx3" presStyleLbl="revTx" presStyleIdx="3" presStyleCnt="5"/>
      <dgm:spPr/>
    </dgm:pt>
    <dgm:pt modelId="{986C8B07-5C40-433B-8CDF-10E338219127}" type="pres">
      <dgm:prSet presAssocID="{B793F7E0-DBD6-44CE-AEC4-F2274CA0FE8C}" presName="vert3" presStyleCnt="0"/>
      <dgm:spPr/>
    </dgm:pt>
    <dgm:pt modelId="{FFF98D14-F6D5-4051-82E4-9A0541C23FBD}" type="pres">
      <dgm:prSet presAssocID="{B96B32A6-6417-4CFF-8D60-8409DC68283E}" presName="thinLine2b" presStyleLbl="callout" presStyleIdx="1" presStyleCnt="3"/>
      <dgm:spPr/>
    </dgm:pt>
    <dgm:pt modelId="{8BEF8B24-1BB9-48E6-97B1-6B7D7701116C}" type="pres">
      <dgm:prSet presAssocID="{B96B32A6-6417-4CFF-8D60-8409DC68283E}" presName="vertSpace2b" presStyleCnt="0"/>
      <dgm:spPr/>
    </dgm:pt>
    <dgm:pt modelId="{437C9943-1C98-4323-ACCA-6B64D9792925}" type="pres">
      <dgm:prSet presAssocID="{AF6E7797-C443-47C1-BD91-29B09FFA09D7}" presName="horz2" presStyleCnt="0"/>
      <dgm:spPr/>
    </dgm:pt>
    <dgm:pt modelId="{27889884-AD60-4155-AE71-70120B0F4F22}" type="pres">
      <dgm:prSet presAssocID="{AF6E7797-C443-47C1-BD91-29B09FFA09D7}" presName="horzSpace2" presStyleCnt="0"/>
      <dgm:spPr/>
    </dgm:pt>
    <dgm:pt modelId="{DC6A74CC-E896-41C5-93E7-2FFF03BAAE39}" type="pres">
      <dgm:prSet presAssocID="{AF6E7797-C443-47C1-BD91-29B09FFA09D7}" presName="tx2" presStyleLbl="revTx" presStyleIdx="4" presStyleCnt="5"/>
      <dgm:spPr/>
    </dgm:pt>
    <dgm:pt modelId="{3DADA9C0-CDDD-4273-A43F-4A8D090E36D4}" type="pres">
      <dgm:prSet presAssocID="{AF6E7797-C443-47C1-BD91-29B09FFA09D7}" presName="vert2" presStyleCnt="0"/>
      <dgm:spPr/>
    </dgm:pt>
    <dgm:pt modelId="{C2235B29-BA01-41E1-B709-499422D3639B}" type="pres">
      <dgm:prSet presAssocID="{AF6E7797-C443-47C1-BD91-29B09FFA09D7}" presName="thinLine2b" presStyleLbl="callout" presStyleIdx="2" presStyleCnt="3"/>
      <dgm:spPr/>
    </dgm:pt>
    <dgm:pt modelId="{0E76F435-AFA5-43F0-8440-AA10F38B3AA6}" type="pres">
      <dgm:prSet presAssocID="{AF6E7797-C443-47C1-BD91-29B09FFA09D7}" presName="vertSpace2b" presStyleCnt="0"/>
      <dgm:spPr/>
    </dgm:pt>
  </dgm:ptLst>
  <dgm:cxnLst>
    <dgm:cxn modelId="{A815E62B-FD87-40CD-8FB9-496CC64114C4}" srcId="{983C51F5-759B-42B0-A5F1-D575B8E0FF57}" destId="{AF6E7797-C443-47C1-BD91-29B09FFA09D7}" srcOrd="1" destOrd="0" parTransId="{916510B2-D9F0-4ECB-B7CF-853E16FB0B2A}" sibTransId="{77B13B43-199B-45A3-B32D-D3E334A2B75D}"/>
    <dgm:cxn modelId="{527FE587-53DD-44CB-AE08-4821A212D65E}" type="presOf" srcId="{B96B32A6-6417-4CFF-8D60-8409DC68283E}" destId="{438FEC89-A5B2-4CCE-BA5D-54AC2F624069}" srcOrd="0" destOrd="0" presId="urn:microsoft.com/office/officeart/2008/layout/LinedList"/>
    <dgm:cxn modelId="{5672278D-BDC5-4F64-86E4-43E38AA45D41}" type="presOf" srcId="{B793F7E0-DBD6-44CE-AEC4-F2274CA0FE8C}" destId="{F835CF0E-9C25-4095-A1BC-D1A93CCEECFB}" srcOrd="0" destOrd="0" presId="urn:microsoft.com/office/officeart/2008/layout/LinedList"/>
    <dgm:cxn modelId="{92485CFA-29FC-490D-9F1B-C4C6089D1F13}" srcId="{B96B32A6-6417-4CFF-8D60-8409DC68283E}" destId="{B793F7E0-DBD6-44CE-AEC4-F2274CA0FE8C}" srcOrd="1" destOrd="0" parTransId="{B5FF4D98-8DE4-4B2C-AAD1-4B577243DDD7}" sibTransId="{23115933-2924-422A-85C2-83997C787177}"/>
    <dgm:cxn modelId="{4CB36D76-822A-46D8-BBF8-87509C181429}" srcId="{31090F38-D2D0-4E7C-9AF3-744FE6A15C57}" destId="{983C51F5-759B-42B0-A5F1-D575B8E0FF57}" srcOrd="0" destOrd="0" parTransId="{95A0064B-E4FD-445A-84AE-04DE43B46DCE}" sibTransId="{374C529C-628D-42A4-A756-933CC9BAAE63}"/>
    <dgm:cxn modelId="{563EC396-A586-40B4-BCE9-1FE57FADFB1C}" srcId="{983C51F5-759B-42B0-A5F1-D575B8E0FF57}" destId="{B96B32A6-6417-4CFF-8D60-8409DC68283E}" srcOrd="0" destOrd="0" parTransId="{02AAF4E8-6833-42D5-9DFE-23EE6B3BC230}" sibTransId="{107263EC-7C14-4D5A-9B40-795A175D587B}"/>
    <dgm:cxn modelId="{56E556DF-0D3F-4404-8A46-77ED4EA1559B}" type="presOf" srcId="{31090F38-D2D0-4E7C-9AF3-744FE6A15C57}" destId="{C35A3EA4-9954-486E-B00E-72E22AD78632}" srcOrd="0" destOrd="0" presId="urn:microsoft.com/office/officeart/2008/layout/LinedList"/>
    <dgm:cxn modelId="{86D3669B-CF3E-4C17-A78F-D7C4D75C1D26}" srcId="{B96B32A6-6417-4CFF-8D60-8409DC68283E}" destId="{6A5F74B5-8202-4D9C-96C9-AD906A5256A1}" srcOrd="0" destOrd="0" parTransId="{B66DC04F-BA89-4544-9E61-3D90E67E549D}" sibTransId="{BD644A4F-FF2D-411C-AABC-947F74EEBBD5}"/>
    <dgm:cxn modelId="{A0590465-53D9-4B1F-8D95-EC072965DE2C}" type="presOf" srcId="{983C51F5-759B-42B0-A5F1-D575B8E0FF57}" destId="{22EBE8D6-3C76-42A1-A5B6-FA6CDD7CC644}" srcOrd="0" destOrd="0" presId="urn:microsoft.com/office/officeart/2008/layout/LinedList"/>
    <dgm:cxn modelId="{E410561F-62BD-4D49-A58B-A1F89C8F044F}" type="presOf" srcId="{AF6E7797-C443-47C1-BD91-29B09FFA09D7}" destId="{DC6A74CC-E896-41C5-93E7-2FFF03BAAE39}" srcOrd="0" destOrd="0" presId="urn:microsoft.com/office/officeart/2008/layout/LinedList"/>
    <dgm:cxn modelId="{352D7177-2E95-4797-BCE7-230065938897}" type="presOf" srcId="{6A5F74B5-8202-4D9C-96C9-AD906A5256A1}" destId="{5402C548-1E66-4358-B16E-BB4654DEAB78}" srcOrd="0" destOrd="0" presId="urn:microsoft.com/office/officeart/2008/layout/LinedList"/>
    <dgm:cxn modelId="{3EC9CC96-BD74-4776-A410-EC05265952D5}" type="presParOf" srcId="{C35A3EA4-9954-486E-B00E-72E22AD78632}" destId="{0B02364C-957C-40FB-B973-C1AF8B02FD2E}" srcOrd="0" destOrd="0" presId="urn:microsoft.com/office/officeart/2008/layout/LinedList"/>
    <dgm:cxn modelId="{ADBFEECB-9F50-4B59-A4B9-72EB2BF16FB3}" type="presParOf" srcId="{C35A3EA4-9954-486E-B00E-72E22AD78632}" destId="{D4B445A6-E73D-4E3F-9078-8057FA3D0A47}" srcOrd="1" destOrd="0" presId="urn:microsoft.com/office/officeart/2008/layout/LinedList"/>
    <dgm:cxn modelId="{161B699A-44D2-4388-A1AA-82BBAF89A67C}" type="presParOf" srcId="{D4B445A6-E73D-4E3F-9078-8057FA3D0A47}" destId="{22EBE8D6-3C76-42A1-A5B6-FA6CDD7CC644}" srcOrd="0" destOrd="0" presId="urn:microsoft.com/office/officeart/2008/layout/LinedList"/>
    <dgm:cxn modelId="{988867C1-3BDC-4015-9AAE-F90876BDB56C}" type="presParOf" srcId="{D4B445A6-E73D-4E3F-9078-8057FA3D0A47}" destId="{B1F47676-0C9D-4396-A749-83E8709657DB}" srcOrd="1" destOrd="0" presId="urn:microsoft.com/office/officeart/2008/layout/LinedList"/>
    <dgm:cxn modelId="{9709214C-9FE0-4AD1-893D-2AE7E176D7DF}" type="presParOf" srcId="{B1F47676-0C9D-4396-A749-83E8709657DB}" destId="{76ED7D75-A229-4363-8E16-F57B49F4EF8D}" srcOrd="0" destOrd="0" presId="urn:microsoft.com/office/officeart/2008/layout/LinedList"/>
    <dgm:cxn modelId="{F9F25285-4CEF-415C-9E6B-FE87B050A097}" type="presParOf" srcId="{B1F47676-0C9D-4396-A749-83E8709657DB}" destId="{025E3E2B-96A6-4885-945B-E7FF3DEFFEAE}" srcOrd="1" destOrd="0" presId="urn:microsoft.com/office/officeart/2008/layout/LinedList"/>
    <dgm:cxn modelId="{4CC6DC26-7F4F-48FE-B812-AE566CB1DAED}" type="presParOf" srcId="{025E3E2B-96A6-4885-945B-E7FF3DEFFEAE}" destId="{16D152F4-09C1-4BCA-BABE-C593C0A110A5}" srcOrd="0" destOrd="0" presId="urn:microsoft.com/office/officeart/2008/layout/LinedList"/>
    <dgm:cxn modelId="{F8538F5E-6E58-4D91-964E-003A970C3631}" type="presParOf" srcId="{025E3E2B-96A6-4885-945B-E7FF3DEFFEAE}" destId="{438FEC89-A5B2-4CCE-BA5D-54AC2F624069}" srcOrd="1" destOrd="0" presId="urn:microsoft.com/office/officeart/2008/layout/LinedList"/>
    <dgm:cxn modelId="{E1A938F5-1002-4A7E-8B32-078AEE0A64D4}" type="presParOf" srcId="{025E3E2B-96A6-4885-945B-E7FF3DEFFEAE}" destId="{ADF5E742-7E7C-4C18-A557-38D5EAE4BA1F}" srcOrd="2" destOrd="0" presId="urn:microsoft.com/office/officeart/2008/layout/LinedList"/>
    <dgm:cxn modelId="{26CEBD21-684E-4025-8896-58B346F4AB87}" type="presParOf" srcId="{ADF5E742-7E7C-4C18-A557-38D5EAE4BA1F}" destId="{DD623E84-E124-4DB8-BE25-C42798CEC3AA}" srcOrd="0" destOrd="0" presId="urn:microsoft.com/office/officeart/2008/layout/LinedList"/>
    <dgm:cxn modelId="{E71CADAF-D151-4342-B17B-41D4C9512F72}" type="presParOf" srcId="{DD623E84-E124-4DB8-BE25-C42798CEC3AA}" destId="{F663B542-1869-4B08-8A7F-6D07DBDADB81}" srcOrd="0" destOrd="0" presId="urn:microsoft.com/office/officeart/2008/layout/LinedList"/>
    <dgm:cxn modelId="{141A3972-F2CF-4258-AD2A-43D086248C7B}" type="presParOf" srcId="{DD623E84-E124-4DB8-BE25-C42798CEC3AA}" destId="{5402C548-1E66-4358-B16E-BB4654DEAB78}" srcOrd="1" destOrd="0" presId="urn:microsoft.com/office/officeart/2008/layout/LinedList"/>
    <dgm:cxn modelId="{AC722560-AB5B-41DF-99DF-B23A3345621F}" type="presParOf" srcId="{DD623E84-E124-4DB8-BE25-C42798CEC3AA}" destId="{34A4CB31-5FAC-4AA0-BF3F-7CE9337B02EB}" srcOrd="2" destOrd="0" presId="urn:microsoft.com/office/officeart/2008/layout/LinedList"/>
    <dgm:cxn modelId="{777CB74C-EE75-40B0-B13B-DB29352A0545}" type="presParOf" srcId="{ADF5E742-7E7C-4C18-A557-38D5EAE4BA1F}" destId="{72B5C55F-3D89-43CD-8DFF-98F1A36DBDDD}" srcOrd="1" destOrd="0" presId="urn:microsoft.com/office/officeart/2008/layout/LinedList"/>
    <dgm:cxn modelId="{03DEC0BA-8A85-406D-AA66-7D724D6BFF2A}" type="presParOf" srcId="{ADF5E742-7E7C-4C18-A557-38D5EAE4BA1F}" destId="{A2C44B4B-4587-417A-ADCE-77D7FE7E5166}" srcOrd="2" destOrd="0" presId="urn:microsoft.com/office/officeart/2008/layout/LinedList"/>
    <dgm:cxn modelId="{158F4BA1-3D92-4278-9747-2605306B88CC}" type="presParOf" srcId="{A2C44B4B-4587-417A-ADCE-77D7FE7E5166}" destId="{0B4861A0-037C-4158-8DC6-F46DF191988F}" srcOrd="0" destOrd="0" presId="urn:microsoft.com/office/officeart/2008/layout/LinedList"/>
    <dgm:cxn modelId="{5E3C9A4B-C4D2-4A01-8DD9-22A909545EE9}" type="presParOf" srcId="{A2C44B4B-4587-417A-ADCE-77D7FE7E5166}" destId="{F835CF0E-9C25-4095-A1BC-D1A93CCEECFB}" srcOrd="1" destOrd="0" presId="urn:microsoft.com/office/officeart/2008/layout/LinedList"/>
    <dgm:cxn modelId="{12891A90-A050-45D3-9D6A-BD2DB90A62DA}" type="presParOf" srcId="{A2C44B4B-4587-417A-ADCE-77D7FE7E5166}" destId="{986C8B07-5C40-433B-8CDF-10E338219127}" srcOrd="2" destOrd="0" presId="urn:microsoft.com/office/officeart/2008/layout/LinedList"/>
    <dgm:cxn modelId="{BD3BFB14-F5EA-46CB-B65A-014045DA3B09}" type="presParOf" srcId="{B1F47676-0C9D-4396-A749-83E8709657DB}" destId="{FFF98D14-F6D5-4051-82E4-9A0541C23FBD}" srcOrd="2" destOrd="0" presId="urn:microsoft.com/office/officeart/2008/layout/LinedList"/>
    <dgm:cxn modelId="{C488B9C6-1875-43C2-9FC1-8920493E407C}" type="presParOf" srcId="{B1F47676-0C9D-4396-A749-83E8709657DB}" destId="{8BEF8B24-1BB9-48E6-97B1-6B7D7701116C}" srcOrd="3" destOrd="0" presId="urn:microsoft.com/office/officeart/2008/layout/LinedList"/>
    <dgm:cxn modelId="{D91FEBD0-07E3-43BC-BF33-4BECC6ACF00C}" type="presParOf" srcId="{B1F47676-0C9D-4396-A749-83E8709657DB}" destId="{437C9943-1C98-4323-ACCA-6B64D9792925}" srcOrd="4" destOrd="0" presId="urn:microsoft.com/office/officeart/2008/layout/LinedList"/>
    <dgm:cxn modelId="{4FE5A795-721C-4518-BF16-8FE755F84F48}" type="presParOf" srcId="{437C9943-1C98-4323-ACCA-6B64D9792925}" destId="{27889884-AD60-4155-AE71-70120B0F4F22}" srcOrd="0" destOrd="0" presId="urn:microsoft.com/office/officeart/2008/layout/LinedList"/>
    <dgm:cxn modelId="{E6AB8A30-FEEC-4478-B9BE-25CD7FEBD624}" type="presParOf" srcId="{437C9943-1C98-4323-ACCA-6B64D9792925}" destId="{DC6A74CC-E896-41C5-93E7-2FFF03BAAE39}" srcOrd="1" destOrd="0" presId="urn:microsoft.com/office/officeart/2008/layout/LinedList"/>
    <dgm:cxn modelId="{B368AE18-035B-4C10-B5DE-816FFBFA08AE}" type="presParOf" srcId="{437C9943-1C98-4323-ACCA-6B64D9792925}" destId="{3DADA9C0-CDDD-4273-A43F-4A8D090E36D4}" srcOrd="2" destOrd="0" presId="urn:microsoft.com/office/officeart/2008/layout/LinedList"/>
    <dgm:cxn modelId="{32F48053-9A3E-4492-BCFA-69AA53889863}" type="presParOf" srcId="{B1F47676-0C9D-4396-A749-83E8709657DB}" destId="{C2235B29-BA01-41E1-B709-499422D3639B}" srcOrd="5" destOrd="0" presId="urn:microsoft.com/office/officeart/2008/layout/LinedList"/>
    <dgm:cxn modelId="{EEB1F6BA-BE52-4DF2-861A-E58FAC565AC1}" type="presParOf" srcId="{B1F47676-0C9D-4396-A749-83E8709657DB}" destId="{0E76F435-AFA5-43F0-8440-AA10F38B3AA6}"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A0E1C2-6E9D-4D33-84FC-1D801C1A22DA}" type="doc">
      <dgm:prSet loTypeId="urn:microsoft.com/office/officeart/2009/3/layout/CircleRelationship" loCatId="relationship" qsTypeId="urn:microsoft.com/office/officeart/2005/8/quickstyle/simple1" qsCatId="simple" csTypeId="urn:microsoft.com/office/officeart/2005/8/colors/accent1_2" csCatId="accent1" phldr="1"/>
      <dgm:spPr/>
      <dgm:t>
        <a:bodyPr/>
        <a:lstStyle/>
        <a:p>
          <a:endParaRPr lang="pl-PL"/>
        </a:p>
      </dgm:t>
    </dgm:pt>
    <dgm:pt modelId="{2016BB9E-B560-4482-A102-B3529C496AA0}">
      <dgm:prSet phldrT="[Tekst]" custT="1"/>
      <dgm:spPr/>
      <dgm:t>
        <a:bodyPr/>
        <a:lstStyle/>
        <a:p>
          <a:r>
            <a:rPr lang="pl-PL" sz="3200" b="1" dirty="0"/>
            <a:t>Pracowania artystyczna</a:t>
          </a:r>
          <a:br>
            <a:rPr lang="pl-PL" sz="3200" b="1" dirty="0"/>
          </a:br>
          <a:r>
            <a:rPr lang="pl-PL" sz="3200" b="1" dirty="0"/>
            <a:t> i sala wykładowa </a:t>
          </a:r>
        </a:p>
      </dgm:t>
    </dgm:pt>
    <dgm:pt modelId="{9DDA01F8-314A-4376-B388-986338D38015}" type="parTrans" cxnId="{8025705B-DF5B-4C2D-AEA5-79D5C96679B1}">
      <dgm:prSet/>
      <dgm:spPr/>
      <dgm:t>
        <a:bodyPr/>
        <a:lstStyle/>
        <a:p>
          <a:endParaRPr lang="pl-PL"/>
        </a:p>
      </dgm:t>
    </dgm:pt>
    <dgm:pt modelId="{3F424A67-57F0-487A-9526-2143109ACF39}" type="sibTrans" cxnId="{8025705B-DF5B-4C2D-AEA5-79D5C96679B1}">
      <dgm:prSet/>
      <dgm:spPr/>
      <dgm:t>
        <a:bodyPr/>
        <a:lstStyle/>
        <a:p>
          <a:endParaRPr lang="pl-PL"/>
        </a:p>
      </dgm:t>
    </dgm:pt>
    <dgm:pt modelId="{FE031583-12CE-4E79-A6A0-10DF3BB602F7}">
      <dgm:prSet phldrT="[Tekst]" custT="1"/>
      <dgm:spPr/>
      <dgm:t>
        <a:bodyPr/>
        <a:lstStyle/>
        <a:p>
          <a:r>
            <a:rPr lang="pl-PL" sz="1800" b="1" dirty="0"/>
            <a:t>Warsztaty artystyczne</a:t>
          </a:r>
        </a:p>
      </dgm:t>
    </dgm:pt>
    <dgm:pt modelId="{C6F373E0-F30A-41AD-A47B-772E568D617B}" type="parTrans" cxnId="{0FF6983F-185D-44AD-B6DF-1C697295348A}">
      <dgm:prSet/>
      <dgm:spPr/>
      <dgm:t>
        <a:bodyPr/>
        <a:lstStyle/>
        <a:p>
          <a:endParaRPr lang="pl-PL"/>
        </a:p>
      </dgm:t>
    </dgm:pt>
    <dgm:pt modelId="{88FF2583-52AA-4111-8817-A9505EBD9D73}" type="sibTrans" cxnId="{0FF6983F-185D-44AD-B6DF-1C697295348A}">
      <dgm:prSet/>
      <dgm:spPr/>
      <dgm:t>
        <a:bodyPr/>
        <a:lstStyle/>
        <a:p>
          <a:endParaRPr lang="pl-PL"/>
        </a:p>
      </dgm:t>
    </dgm:pt>
    <dgm:pt modelId="{6E93A5E7-237D-4610-AF25-4DA19CB102FD}">
      <dgm:prSet phldrT="[Tekst]" custT="1"/>
      <dgm:spPr/>
      <dgm:t>
        <a:bodyPr/>
        <a:lstStyle/>
        <a:p>
          <a:r>
            <a:rPr lang="pl-PL" sz="1800" b="1" dirty="0"/>
            <a:t>Plenery artystyczne</a:t>
          </a:r>
        </a:p>
      </dgm:t>
    </dgm:pt>
    <dgm:pt modelId="{4531592C-46FE-45E9-8CB3-5388BA0BB046}" type="parTrans" cxnId="{9B0AF27B-ACD7-4DFA-BBAD-A9564736E1CC}">
      <dgm:prSet/>
      <dgm:spPr/>
      <dgm:t>
        <a:bodyPr/>
        <a:lstStyle/>
        <a:p>
          <a:endParaRPr lang="pl-PL"/>
        </a:p>
      </dgm:t>
    </dgm:pt>
    <dgm:pt modelId="{8802C3C5-7510-4785-AC91-67FE25F5D79B}" type="sibTrans" cxnId="{9B0AF27B-ACD7-4DFA-BBAD-A9564736E1CC}">
      <dgm:prSet/>
      <dgm:spPr/>
      <dgm:t>
        <a:bodyPr/>
        <a:lstStyle/>
        <a:p>
          <a:endParaRPr lang="pl-PL"/>
        </a:p>
      </dgm:t>
    </dgm:pt>
    <dgm:pt modelId="{BE45A421-31D5-4883-96F3-4A4DA8785063}">
      <dgm:prSet phldrT="[Tekst]" custT="1"/>
      <dgm:spPr/>
      <dgm:t>
        <a:bodyPr/>
        <a:lstStyle/>
        <a:p>
          <a:r>
            <a:rPr lang="pl-PL" sz="1800" b="1" dirty="0"/>
            <a:t>Wycieczki turystyczne </a:t>
          </a:r>
        </a:p>
      </dgm:t>
    </dgm:pt>
    <dgm:pt modelId="{C216F8DD-3F4B-478A-8390-332FF2AD7165}" type="parTrans" cxnId="{CDFC5374-749C-4BC7-B7A7-882EA610F25E}">
      <dgm:prSet/>
      <dgm:spPr/>
      <dgm:t>
        <a:bodyPr/>
        <a:lstStyle/>
        <a:p>
          <a:endParaRPr lang="pl-PL"/>
        </a:p>
      </dgm:t>
    </dgm:pt>
    <dgm:pt modelId="{90565158-6CE2-4C8D-8435-319E9A224A22}" type="sibTrans" cxnId="{CDFC5374-749C-4BC7-B7A7-882EA610F25E}">
      <dgm:prSet/>
      <dgm:spPr/>
      <dgm:t>
        <a:bodyPr/>
        <a:lstStyle/>
        <a:p>
          <a:endParaRPr lang="pl-PL"/>
        </a:p>
      </dgm:t>
    </dgm:pt>
    <dgm:pt modelId="{32AFF8E7-4991-4A26-B201-722B84990163}">
      <dgm:prSet phldrT="[Tekst]" custT="1"/>
      <dgm:spPr/>
      <dgm:t>
        <a:bodyPr/>
        <a:lstStyle/>
        <a:p>
          <a:r>
            <a:rPr lang="pl-PL" sz="1800" b="1" dirty="0"/>
            <a:t>Przystanek Rajdu Grunwaldzkiego</a:t>
          </a:r>
        </a:p>
      </dgm:t>
    </dgm:pt>
    <dgm:pt modelId="{554BAB5E-9D99-4FFF-9404-FF9DDFE7A411}" type="parTrans" cxnId="{F4DDA790-113D-4EDE-B1A1-C6F90DFE76CB}">
      <dgm:prSet/>
      <dgm:spPr/>
      <dgm:t>
        <a:bodyPr/>
        <a:lstStyle/>
        <a:p>
          <a:endParaRPr lang="pl-PL"/>
        </a:p>
      </dgm:t>
    </dgm:pt>
    <dgm:pt modelId="{9C658FF6-D1AD-473F-93D3-5E4A836AD9DC}" type="sibTrans" cxnId="{F4DDA790-113D-4EDE-B1A1-C6F90DFE76CB}">
      <dgm:prSet/>
      <dgm:spPr/>
      <dgm:t>
        <a:bodyPr/>
        <a:lstStyle/>
        <a:p>
          <a:endParaRPr lang="pl-PL"/>
        </a:p>
      </dgm:t>
    </dgm:pt>
    <dgm:pt modelId="{2182D3B2-6E3C-4F13-8B82-2DB1B6222E9D}" type="pres">
      <dgm:prSet presAssocID="{B3A0E1C2-6E9D-4D33-84FC-1D801C1A22DA}" presName="Name0" presStyleCnt="0">
        <dgm:presLayoutVars>
          <dgm:chMax val="1"/>
          <dgm:chPref val="1"/>
        </dgm:presLayoutVars>
      </dgm:prSet>
      <dgm:spPr/>
    </dgm:pt>
    <dgm:pt modelId="{4843E212-028D-4EF5-A7C9-21E48A850AAD}" type="pres">
      <dgm:prSet presAssocID="{2016BB9E-B560-4482-A102-B3529C496AA0}" presName="Parent" presStyleLbl="node0" presStyleIdx="0" presStyleCnt="1">
        <dgm:presLayoutVars>
          <dgm:chMax val="5"/>
          <dgm:chPref val="5"/>
        </dgm:presLayoutVars>
      </dgm:prSet>
      <dgm:spPr/>
    </dgm:pt>
    <dgm:pt modelId="{A2A54E3F-E32E-43FF-87EF-F89762431BB7}" type="pres">
      <dgm:prSet presAssocID="{2016BB9E-B560-4482-A102-B3529C496AA0}" presName="Accent1" presStyleLbl="node1" presStyleIdx="0" presStyleCnt="17"/>
      <dgm:spPr/>
    </dgm:pt>
    <dgm:pt modelId="{37EBBD57-FC67-4F21-9754-23B5C02FE248}" type="pres">
      <dgm:prSet presAssocID="{2016BB9E-B560-4482-A102-B3529C496AA0}" presName="Accent2" presStyleLbl="node1" presStyleIdx="1" presStyleCnt="17"/>
      <dgm:spPr>
        <a:noFill/>
        <a:ln>
          <a:noFill/>
        </a:ln>
      </dgm:spPr>
    </dgm:pt>
    <dgm:pt modelId="{56EA573A-B3B4-4347-BA8D-AB1F3A1C2B2B}" type="pres">
      <dgm:prSet presAssocID="{2016BB9E-B560-4482-A102-B3529C496AA0}" presName="Accent3" presStyleLbl="node1" presStyleIdx="2" presStyleCnt="17"/>
      <dgm:spPr>
        <a:noFill/>
        <a:ln>
          <a:noFill/>
        </a:ln>
      </dgm:spPr>
    </dgm:pt>
    <dgm:pt modelId="{B4EB72ED-9580-4C03-B6F9-02822084DC10}" type="pres">
      <dgm:prSet presAssocID="{2016BB9E-B560-4482-A102-B3529C496AA0}" presName="Accent4" presStyleLbl="node1" presStyleIdx="3" presStyleCnt="17"/>
      <dgm:spPr>
        <a:noFill/>
        <a:ln>
          <a:noFill/>
        </a:ln>
      </dgm:spPr>
    </dgm:pt>
    <dgm:pt modelId="{A8293D0B-1E97-44F8-AC41-898B3BE5F159}" type="pres">
      <dgm:prSet presAssocID="{2016BB9E-B560-4482-A102-B3529C496AA0}" presName="Accent5" presStyleLbl="node1" presStyleIdx="4" presStyleCnt="17"/>
      <dgm:spPr/>
    </dgm:pt>
    <dgm:pt modelId="{7A2864FA-5547-4595-B748-17ACB1961679}" type="pres">
      <dgm:prSet presAssocID="{2016BB9E-B560-4482-A102-B3529C496AA0}" presName="Accent6" presStyleLbl="node1" presStyleIdx="5" presStyleCnt="17"/>
      <dgm:spPr/>
    </dgm:pt>
    <dgm:pt modelId="{75DCBA56-EEE2-4F20-B908-611C640F2D23}" type="pres">
      <dgm:prSet presAssocID="{FE031583-12CE-4E79-A6A0-10DF3BB602F7}" presName="Child1" presStyleLbl="node1" presStyleIdx="6" presStyleCnt="17" custScaleX="150317" custScaleY="148771">
        <dgm:presLayoutVars>
          <dgm:chMax val="0"/>
          <dgm:chPref val="0"/>
        </dgm:presLayoutVars>
      </dgm:prSet>
      <dgm:spPr/>
    </dgm:pt>
    <dgm:pt modelId="{46D2D764-A288-46A3-9312-6F9EF9B21AFD}" type="pres">
      <dgm:prSet presAssocID="{FE031583-12CE-4E79-A6A0-10DF3BB602F7}" presName="Accent7" presStyleCnt="0"/>
      <dgm:spPr/>
    </dgm:pt>
    <dgm:pt modelId="{65819D04-3078-4FFC-9B57-71832465977A}" type="pres">
      <dgm:prSet presAssocID="{FE031583-12CE-4E79-A6A0-10DF3BB602F7}" presName="AccentHold1" presStyleLbl="node1" presStyleIdx="7" presStyleCnt="17"/>
      <dgm:spPr/>
    </dgm:pt>
    <dgm:pt modelId="{064AA8CE-F567-4FAF-B909-F2486C863615}" type="pres">
      <dgm:prSet presAssocID="{FE031583-12CE-4E79-A6A0-10DF3BB602F7}" presName="Accent8" presStyleCnt="0"/>
      <dgm:spPr/>
    </dgm:pt>
    <dgm:pt modelId="{BF88A16C-36DF-4C6C-8E46-6914DB196ED0}" type="pres">
      <dgm:prSet presAssocID="{FE031583-12CE-4E79-A6A0-10DF3BB602F7}" presName="AccentHold2" presStyleLbl="node1" presStyleIdx="8" presStyleCnt="17"/>
      <dgm:spPr>
        <a:noFill/>
        <a:ln>
          <a:noFill/>
        </a:ln>
      </dgm:spPr>
    </dgm:pt>
    <dgm:pt modelId="{14CF6AEB-6F54-48B8-A226-5E8DDD8B3571}" type="pres">
      <dgm:prSet presAssocID="{6E93A5E7-237D-4610-AF25-4DA19CB102FD}" presName="Child2" presStyleLbl="node1" presStyleIdx="9" presStyleCnt="17" custScaleX="147814" custScaleY="139032">
        <dgm:presLayoutVars>
          <dgm:chMax val="0"/>
          <dgm:chPref val="0"/>
        </dgm:presLayoutVars>
      </dgm:prSet>
      <dgm:spPr/>
    </dgm:pt>
    <dgm:pt modelId="{4B141383-6BD9-44AD-A13E-F55B4AA44201}" type="pres">
      <dgm:prSet presAssocID="{6E93A5E7-237D-4610-AF25-4DA19CB102FD}" presName="Accent9" presStyleCnt="0"/>
      <dgm:spPr/>
    </dgm:pt>
    <dgm:pt modelId="{69078F6C-6D9C-40EB-A09F-680073833C4C}" type="pres">
      <dgm:prSet presAssocID="{6E93A5E7-237D-4610-AF25-4DA19CB102FD}" presName="AccentHold1" presStyleLbl="node1" presStyleIdx="10" presStyleCnt="17"/>
      <dgm:spPr/>
    </dgm:pt>
    <dgm:pt modelId="{BB0FDC96-FF02-4B18-A338-20458E346AFC}" type="pres">
      <dgm:prSet presAssocID="{6E93A5E7-237D-4610-AF25-4DA19CB102FD}" presName="Accent10" presStyleCnt="0"/>
      <dgm:spPr/>
    </dgm:pt>
    <dgm:pt modelId="{CBB920CF-239F-4283-98E2-093F760BA2DB}" type="pres">
      <dgm:prSet presAssocID="{6E93A5E7-237D-4610-AF25-4DA19CB102FD}" presName="AccentHold2" presStyleLbl="node1" presStyleIdx="11" presStyleCnt="17"/>
      <dgm:spPr>
        <a:noFill/>
        <a:ln>
          <a:noFill/>
        </a:ln>
      </dgm:spPr>
    </dgm:pt>
    <dgm:pt modelId="{EF2A9F93-5D04-4CDD-B3C3-30EF955217AF}" type="pres">
      <dgm:prSet presAssocID="{6E93A5E7-237D-4610-AF25-4DA19CB102FD}" presName="Accent11" presStyleCnt="0"/>
      <dgm:spPr/>
    </dgm:pt>
    <dgm:pt modelId="{F32E5A11-B18A-41AF-8FAE-AAB0AD87CA3F}" type="pres">
      <dgm:prSet presAssocID="{6E93A5E7-237D-4610-AF25-4DA19CB102FD}" presName="AccentHold3" presStyleLbl="node1" presStyleIdx="12" presStyleCnt="17"/>
      <dgm:spPr/>
    </dgm:pt>
    <dgm:pt modelId="{127BAA55-FB10-4C42-B462-C233500F7825}" type="pres">
      <dgm:prSet presAssocID="{BE45A421-31D5-4883-96F3-4A4DA8785063}" presName="Child3" presStyleLbl="node1" presStyleIdx="13" presStyleCnt="17" custScaleX="162224" custScaleY="154602">
        <dgm:presLayoutVars>
          <dgm:chMax val="0"/>
          <dgm:chPref val="0"/>
        </dgm:presLayoutVars>
      </dgm:prSet>
      <dgm:spPr/>
    </dgm:pt>
    <dgm:pt modelId="{233730F7-709D-4F6F-8849-4246F3092614}" type="pres">
      <dgm:prSet presAssocID="{BE45A421-31D5-4883-96F3-4A4DA8785063}" presName="Accent12" presStyleCnt="0"/>
      <dgm:spPr/>
    </dgm:pt>
    <dgm:pt modelId="{3A3CCFD9-A44C-4EFD-A780-C7E097F30DBA}" type="pres">
      <dgm:prSet presAssocID="{BE45A421-31D5-4883-96F3-4A4DA8785063}" presName="AccentHold1" presStyleLbl="node1" presStyleIdx="14" presStyleCnt="17"/>
      <dgm:spPr>
        <a:noFill/>
        <a:ln>
          <a:noFill/>
        </a:ln>
      </dgm:spPr>
    </dgm:pt>
    <dgm:pt modelId="{CE3FE518-AA3C-4BE5-9BFE-73F94BDB4D55}" type="pres">
      <dgm:prSet presAssocID="{32AFF8E7-4991-4A26-B201-722B84990163}" presName="Child4" presStyleLbl="node1" presStyleIdx="15" presStyleCnt="17" custScaleX="167647" custScaleY="163352">
        <dgm:presLayoutVars>
          <dgm:chMax val="0"/>
          <dgm:chPref val="0"/>
        </dgm:presLayoutVars>
      </dgm:prSet>
      <dgm:spPr/>
    </dgm:pt>
    <dgm:pt modelId="{C3F10474-B9BA-493E-87B5-E5000D8975FC}" type="pres">
      <dgm:prSet presAssocID="{32AFF8E7-4991-4A26-B201-722B84990163}" presName="Accent13" presStyleCnt="0"/>
      <dgm:spPr/>
    </dgm:pt>
    <dgm:pt modelId="{7261F527-938C-4894-8A03-C183BA5B62F5}" type="pres">
      <dgm:prSet presAssocID="{32AFF8E7-4991-4A26-B201-722B84990163}" presName="AccentHold1" presStyleLbl="node1" presStyleIdx="16" presStyleCnt="17"/>
      <dgm:spPr>
        <a:noFill/>
        <a:ln>
          <a:noFill/>
        </a:ln>
      </dgm:spPr>
    </dgm:pt>
  </dgm:ptLst>
  <dgm:cxnLst>
    <dgm:cxn modelId="{81575633-1B56-4CE0-BFE9-CE1DF7E11C2C}" type="presOf" srcId="{FE031583-12CE-4E79-A6A0-10DF3BB602F7}" destId="{75DCBA56-EEE2-4F20-B908-611C640F2D23}" srcOrd="0" destOrd="0" presId="urn:microsoft.com/office/officeart/2009/3/layout/CircleRelationship"/>
    <dgm:cxn modelId="{4DB3BBEE-30DB-4F07-B518-9930604C6A04}" type="presOf" srcId="{2016BB9E-B560-4482-A102-B3529C496AA0}" destId="{4843E212-028D-4EF5-A7C9-21E48A850AAD}" srcOrd="0" destOrd="0" presId="urn:microsoft.com/office/officeart/2009/3/layout/CircleRelationship"/>
    <dgm:cxn modelId="{50FA1B8B-73F8-4E8E-8749-5454681325A2}" type="presOf" srcId="{6E93A5E7-237D-4610-AF25-4DA19CB102FD}" destId="{14CF6AEB-6F54-48B8-A226-5E8DDD8B3571}" srcOrd="0" destOrd="0" presId="urn:microsoft.com/office/officeart/2009/3/layout/CircleRelationship"/>
    <dgm:cxn modelId="{8025705B-DF5B-4C2D-AEA5-79D5C96679B1}" srcId="{B3A0E1C2-6E9D-4D33-84FC-1D801C1A22DA}" destId="{2016BB9E-B560-4482-A102-B3529C496AA0}" srcOrd="0" destOrd="0" parTransId="{9DDA01F8-314A-4376-B388-986338D38015}" sibTransId="{3F424A67-57F0-487A-9526-2143109ACF39}"/>
    <dgm:cxn modelId="{F4DDA790-113D-4EDE-B1A1-C6F90DFE76CB}" srcId="{2016BB9E-B560-4482-A102-B3529C496AA0}" destId="{32AFF8E7-4991-4A26-B201-722B84990163}" srcOrd="3" destOrd="0" parTransId="{554BAB5E-9D99-4FFF-9404-FF9DDFE7A411}" sibTransId="{9C658FF6-D1AD-473F-93D3-5E4A836AD9DC}"/>
    <dgm:cxn modelId="{2A03D5A9-CE89-498A-BBBE-06D09BFF6F48}" type="presOf" srcId="{32AFF8E7-4991-4A26-B201-722B84990163}" destId="{CE3FE518-AA3C-4BE5-9BFE-73F94BDB4D55}" srcOrd="0" destOrd="0" presId="urn:microsoft.com/office/officeart/2009/3/layout/CircleRelationship"/>
    <dgm:cxn modelId="{CDFC5374-749C-4BC7-B7A7-882EA610F25E}" srcId="{2016BB9E-B560-4482-A102-B3529C496AA0}" destId="{BE45A421-31D5-4883-96F3-4A4DA8785063}" srcOrd="2" destOrd="0" parTransId="{C216F8DD-3F4B-478A-8390-332FF2AD7165}" sibTransId="{90565158-6CE2-4C8D-8435-319E9A224A22}"/>
    <dgm:cxn modelId="{D2786071-DA57-4EFC-A3F5-296168F4DF57}" type="presOf" srcId="{BE45A421-31D5-4883-96F3-4A4DA8785063}" destId="{127BAA55-FB10-4C42-B462-C233500F7825}" srcOrd="0" destOrd="0" presId="urn:microsoft.com/office/officeart/2009/3/layout/CircleRelationship"/>
    <dgm:cxn modelId="{0FF6983F-185D-44AD-B6DF-1C697295348A}" srcId="{2016BB9E-B560-4482-A102-B3529C496AA0}" destId="{FE031583-12CE-4E79-A6A0-10DF3BB602F7}" srcOrd="0" destOrd="0" parTransId="{C6F373E0-F30A-41AD-A47B-772E568D617B}" sibTransId="{88FF2583-52AA-4111-8817-A9505EBD9D73}"/>
    <dgm:cxn modelId="{D178B690-DC27-4909-8B40-392E567EF616}" type="presOf" srcId="{B3A0E1C2-6E9D-4D33-84FC-1D801C1A22DA}" destId="{2182D3B2-6E3C-4F13-8B82-2DB1B6222E9D}" srcOrd="0" destOrd="0" presId="urn:microsoft.com/office/officeart/2009/3/layout/CircleRelationship"/>
    <dgm:cxn modelId="{9B0AF27B-ACD7-4DFA-BBAD-A9564736E1CC}" srcId="{2016BB9E-B560-4482-A102-B3529C496AA0}" destId="{6E93A5E7-237D-4610-AF25-4DA19CB102FD}" srcOrd="1" destOrd="0" parTransId="{4531592C-46FE-45E9-8CB3-5388BA0BB046}" sibTransId="{8802C3C5-7510-4785-AC91-67FE25F5D79B}"/>
    <dgm:cxn modelId="{E840F7C1-55CE-45C3-9140-0391DA3C76C8}" type="presParOf" srcId="{2182D3B2-6E3C-4F13-8B82-2DB1B6222E9D}" destId="{4843E212-028D-4EF5-A7C9-21E48A850AAD}" srcOrd="0" destOrd="0" presId="urn:microsoft.com/office/officeart/2009/3/layout/CircleRelationship"/>
    <dgm:cxn modelId="{1184CAA7-52DB-4B07-B1C0-11DFC5CA2431}" type="presParOf" srcId="{2182D3B2-6E3C-4F13-8B82-2DB1B6222E9D}" destId="{A2A54E3F-E32E-43FF-87EF-F89762431BB7}" srcOrd="1" destOrd="0" presId="urn:microsoft.com/office/officeart/2009/3/layout/CircleRelationship"/>
    <dgm:cxn modelId="{B0FE1011-5ABF-4310-B9EC-A695003CE408}" type="presParOf" srcId="{2182D3B2-6E3C-4F13-8B82-2DB1B6222E9D}" destId="{37EBBD57-FC67-4F21-9754-23B5C02FE248}" srcOrd="2" destOrd="0" presId="urn:microsoft.com/office/officeart/2009/3/layout/CircleRelationship"/>
    <dgm:cxn modelId="{61E90C75-FDED-4922-ABBF-3F9DA2376A5B}" type="presParOf" srcId="{2182D3B2-6E3C-4F13-8B82-2DB1B6222E9D}" destId="{56EA573A-B3B4-4347-BA8D-AB1F3A1C2B2B}" srcOrd="3" destOrd="0" presId="urn:microsoft.com/office/officeart/2009/3/layout/CircleRelationship"/>
    <dgm:cxn modelId="{492FF815-469E-4335-B690-7E8A8B947273}" type="presParOf" srcId="{2182D3B2-6E3C-4F13-8B82-2DB1B6222E9D}" destId="{B4EB72ED-9580-4C03-B6F9-02822084DC10}" srcOrd="4" destOrd="0" presId="urn:microsoft.com/office/officeart/2009/3/layout/CircleRelationship"/>
    <dgm:cxn modelId="{BDBB432D-3A03-4709-9183-6750F6DD236B}" type="presParOf" srcId="{2182D3B2-6E3C-4F13-8B82-2DB1B6222E9D}" destId="{A8293D0B-1E97-44F8-AC41-898B3BE5F159}" srcOrd="5" destOrd="0" presId="urn:microsoft.com/office/officeart/2009/3/layout/CircleRelationship"/>
    <dgm:cxn modelId="{A96BE4D7-6A67-452E-BC0D-B85C693BF95A}" type="presParOf" srcId="{2182D3B2-6E3C-4F13-8B82-2DB1B6222E9D}" destId="{7A2864FA-5547-4595-B748-17ACB1961679}" srcOrd="6" destOrd="0" presId="urn:microsoft.com/office/officeart/2009/3/layout/CircleRelationship"/>
    <dgm:cxn modelId="{9CC4DC06-8AA3-476B-A92D-06F43D911FC5}" type="presParOf" srcId="{2182D3B2-6E3C-4F13-8B82-2DB1B6222E9D}" destId="{75DCBA56-EEE2-4F20-B908-611C640F2D23}" srcOrd="7" destOrd="0" presId="urn:microsoft.com/office/officeart/2009/3/layout/CircleRelationship"/>
    <dgm:cxn modelId="{98EFA7D5-C391-4750-8A8C-796E3A541D7A}" type="presParOf" srcId="{2182D3B2-6E3C-4F13-8B82-2DB1B6222E9D}" destId="{46D2D764-A288-46A3-9312-6F9EF9B21AFD}" srcOrd="8" destOrd="0" presId="urn:microsoft.com/office/officeart/2009/3/layout/CircleRelationship"/>
    <dgm:cxn modelId="{14AFA35F-0AC1-4A71-98A7-9D9E2E0CEBC3}" type="presParOf" srcId="{46D2D764-A288-46A3-9312-6F9EF9B21AFD}" destId="{65819D04-3078-4FFC-9B57-71832465977A}" srcOrd="0" destOrd="0" presId="urn:microsoft.com/office/officeart/2009/3/layout/CircleRelationship"/>
    <dgm:cxn modelId="{162C8272-506A-4942-B289-9D18C310F136}" type="presParOf" srcId="{2182D3B2-6E3C-4F13-8B82-2DB1B6222E9D}" destId="{064AA8CE-F567-4FAF-B909-F2486C863615}" srcOrd="9" destOrd="0" presId="urn:microsoft.com/office/officeart/2009/3/layout/CircleRelationship"/>
    <dgm:cxn modelId="{BC15BFB6-A663-4948-A51F-D4BD1531B76B}" type="presParOf" srcId="{064AA8CE-F567-4FAF-B909-F2486C863615}" destId="{BF88A16C-36DF-4C6C-8E46-6914DB196ED0}" srcOrd="0" destOrd="0" presId="urn:microsoft.com/office/officeart/2009/3/layout/CircleRelationship"/>
    <dgm:cxn modelId="{2EC9FF08-FDE5-4935-9FB0-C4C3812379A2}" type="presParOf" srcId="{2182D3B2-6E3C-4F13-8B82-2DB1B6222E9D}" destId="{14CF6AEB-6F54-48B8-A226-5E8DDD8B3571}" srcOrd="10" destOrd="0" presId="urn:microsoft.com/office/officeart/2009/3/layout/CircleRelationship"/>
    <dgm:cxn modelId="{EB912F3D-4F5B-4381-98FA-22A2DAF243E7}" type="presParOf" srcId="{2182D3B2-6E3C-4F13-8B82-2DB1B6222E9D}" destId="{4B141383-6BD9-44AD-A13E-F55B4AA44201}" srcOrd="11" destOrd="0" presId="urn:microsoft.com/office/officeart/2009/3/layout/CircleRelationship"/>
    <dgm:cxn modelId="{2697F5E0-46D0-43AE-AC29-229EC202557C}" type="presParOf" srcId="{4B141383-6BD9-44AD-A13E-F55B4AA44201}" destId="{69078F6C-6D9C-40EB-A09F-680073833C4C}" srcOrd="0" destOrd="0" presId="urn:microsoft.com/office/officeart/2009/3/layout/CircleRelationship"/>
    <dgm:cxn modelId="{0FB956A1-CFC2-4BE1-AF41-A76AFDA2DF6F}" type="presParOf" srcId="{2182D3B2-6E3C-4F13-8B82-2DB1B6222E9D}" destId="{BB0FDC96-FF02-4B18-A338-20458E346AFC}" srcOrd="12" destOrd="0" presId="urn:microsoft.com/office/officeart/2009/3/layout/CircleRelationship"/>
    <dgm:cxn modelId="{709C0C82-B6CD-42E5-B60B-CAA87BFAA5B0}" type="presParOf" srcId="{BB0FDC96-FF02-4B18-A338-20458E346AFC}" destId="{CBB920CF-239F-4283-98E2-093F760BA2DB}" srcOrd="0" destOrd="0" presId="urn:microsoft.com/office/officeart/2009/3/layout/CircleRelationship"/>
    <dgm:cxn modelId="{3AAD20C3-2BF4-4A18-AC23-5FAA14792196}" type="presParOf" srcId="{2182D3B2-6E3C-4F13-8B82-2DB1B6222E9D}" destId="{EF2A9F93-5D04-4CDD-B3C3-30EF955217AF}" srcOrd="13" destOrd="0" presId="urn:microsoft.com/office/officeart/2009/3/layout/CircleRelationship"/>
    <dgm:cxn modelId="{57327A06-C5AF-4B09-8A35-ADBDB6CEDDFB}" type="presParOf" srcId="{EF2A9F93-5D04-4CDD-B3C3-30EF955217AF}" destId="{F32E5A11-B18A-41AF-8FAE-AAB0AD87CA3F}" srcOrd="0" destOrd="0" presId="urn:microsoft.com/office/officeart/2009/3/layout/CircleRelationship"/>
    <dgm:cxn modelId="{A305CAA6-A81A-46FD-869E-9B4A64527C60}" type="presParOf" srcId="{2182D3B2-6E3C-4F13-8B82-2DB1B6222E9D}" destId="{127BAA55-FB10-4C42-B462-C233500F7825}" srcOrd="14" destOrd="0" presId="urn:microsoft.com/office/officeart/2009/3/layout/CircleRelationship"/>
    <dgm:cxn modelId="{AB8E7BBD-6958-4C68-8C8F-F45760810872}" type="presParOf" srcId="{2182D3B2-6E3C-4F13-8B82-2DB1B6222E9D}" destId="{233730F7-709D-4F6F-8849-4246F3092614}" srcOrd="15" destOrd="0" presId="urn:microsoft.com/office/officeart/2009/3/layout/CircleRelationship"/>
    <dgm:cxn modelId="{44F0BC3F-BAE4-47F9-9BCB-9F2881A61A93}" type="presParOf" srcId="{233730F7-709D-4F6F-8849-4246F3092614}" destId="{3A3CCFD9-A44C-4EFD-A780-C7E097F30DBA}" srcOrd="0" destOrd="0" presId="urn:microsoft.com/office/officeart/2009/3/layout/CircleRelationship"/>
    <dgm:cxn modelId="{5829792C-9198-41AB-B50B-426C4C7C5EA9}" type="presParOf" srcId="{2182D3B2-6E3C-4F13-8B82-2DB1B6222E9D}" destId="{CE3FE518-AA3C-4BE5-9BFE-73F94BDB4D55}" srcOrd="16" destOrd="0" presId="urn:microsoft.com/office/officeart/2009/3/layout/CircleRelationship"/>
    <dgm:cxn modelId="{95DC0DE9-2705-43AC-AD33-3C1862A39392}" type="presParOf" srcId="{2182D3B2-6E3C-4F13-8B82-2DB1B6222E9D}" destId="{C3F10474-B9BA-493E-87B5-E5000D8975FC}" srcOrd="17" destOrd="0" presId="urn:microsoft.com/office/officeart/2009/3/layout/CircleRelationship"/>
    <dgm:cxn modelId="{B448D7DE-A506-48A5-9FC9-F4BB53A7B073}" type="presParOf" srcId="{C3F10474-B9BA-493E-87B5-E5000D8975FC}" destId="{7261F527-938C-4894-8A03-C183BA5B62F5}" srcOrd="0" destOrd="0" presId="urn:microsoft.com/office/officeart/2009/3/layout/CircleRelationshi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42E1ECA-B0FD-45CA-BC25-FE6CF1443A42}" type="doc">
      <dgm:prSet loTypeId="urn:microsoft.com/office/officeart/2005/8/layout/chevron2" loCatId="list" qsTypeId="urn:microsoft.com/office/officeart/2005/8/quickstyle/3d2#1" qsCatId="3D" csTypeId="urn:microsoft.com/office/officeart/2005/8/colors/accent1_2" csCatId="accent1" phldr="1"/>
      <dgm:spPr/>
      <dgm:t>
        <a:bodyPr/>
        <a:lstStyle/>
        <a:p>
          <a:endParaRPr lang="pl-PL"/>
        </a:p>
      </dgm:t>
    </dgm:pt>
    <dgm:pt modelId="{FD93A72F-A04F-44EC-8A18-989372E85A1E}">
      <dgm:prSet phldrT="[Tekst]"/>
      <dgm:spPr/>
      <dgm:t>
        <a:bodyPr/>
        <a:lstStyle/>
        <a:p>
          <a:r>
            <a:rPr lang="pl-PL" dirty="0"/>
            <a:t>1</a:t>
          </a:r>
        </a:p>
      </dgm:t>
    </dgm:pt>
    <dgm:pt modelId="{3A0D6B62-2497-4A54-9F6E-11F0D2C9B1BA}" type="parTrans" cxnId="{BACFAF39-8D25-4C2D-96C0-10695672E5B8}">
      <dgm:prSet/>
      <dgm:spPr/>
      <dgm:t>
        <a:bodyPr/>
        <a:lstStyle/>
        <a:p>
          <a:endParaRPr lang="pl-PL"/>
        </a:p>
      </dgm:t>
    </dgm:pt>
    <dgm:pt modelId="{071B49AC-12CD-4F25-9B83-B99FB35100C7}" type="sibTrans" cxnId="{BACFAF39-8D25-4C2D-96C0-10695672E5B8}">
      <dgm:prSet/>
      <dgm:spPr/>
      <dgm:t>
        <a:bodyPr/>
        <a:lstStyle/>
        <a:p>
          <a:endParaRPr lang="pl-PL"/>
        </a:p>
      </dgm:t>
    </dgm:pt>
    <dgm:pt modelId="{BD8CC50F-F4A0-4F83-B24C-C6B431D81233}">
      <dgm:prSet phldrT="[Tekst]"/>
      <dgm:spPr/>
      <dgm:t>
        <a:bodyPr/>
        <a:lstStyle/>
        <a:p>
          <a:r>
            <a:rPr lang="pl-PL" dirty="0"/>
            <a:t>Diagnozowanie i wyznaczanie OZ i propozycji OR</a:t>
          </a:r>
        </a:p>
      </dgm:t>
    </dgm:pt>
    <dgm:pt modelId="{FACC843C-8E43-4315-BB32-F6600A8AB41E}" type="parTrans" cxnId="{6CED9276-B81F-42F3-B6D8-7C3EA2DF26EE}">
      <dgm:prSet/>
      <dgm:spPr/>
      <dgm:t>
        <a:bodyPr/>
        <a:lstStyle/>
        <a:p>
          <a:endParaRPr lang="pl-PL"/>
        </a:p>
      </dgm:t>
    </dgm:pt>
    <dgm:pt modelId="{5530332C-847A-4A54-ACEC-E5131DFDB64E}" type="sibTrans" cxnId="{6CED9276-B81F-42F3-B6D8-7C3EA2DF26EE}">
      <dgm:prSet/>
      <dgm:spPr/>
      <dgm:t>
        <a:bodyPr/>
        <a:lstStyle/>
        <a:p>
          <a:endParaRPr lang="pl-PL"/>
        </a:p>
      </dgm:t>
    </dgm:pt>
    <dgm:pt modelId="{741AE470-86EF-401B-B168-64598F72A0E7}">
      <dgm:prSet phldrT="[Tekst]"/>
      <dgm:spPr/>
      <dgm:t>
        <a:bodyPr/>
        <a:lstStyle/>
        <a:p>
          <a:r>
            <a:rPr lang="pl-PL" dirty="0"/>
            <a:t>2</a:t>
          </a:r>
        </a:p>
      </dgm:t>
    </dgm:pt>
    <dgm:pt modelId="{3888E32D-0FDC-43EB-8DA4-9E89FDE8FED7}" type="parTrans" cxnId="{894D0C4E-3A04-4B2B-973B-C4243B9A6143}">
      <dgm:prSet/>
      <dgm:spPr/>
      <dgm:t>
        <a:bodyPr/>
        <a:lstStyle/>
        <a:p>
          <a:endParaRPr lang="pl-PL"/>
        </a:p>
      </dgm:t>
    </dgm:pt>
    <dgm:pt modelId="{6151C672-D768-43A7-9DD4-90F15665CB2A}" type="sibTrans" cxnId="{894D0C4E-3A04-4B2B-973B-C4243B9A6143}">
      <dgm:prSet/>
      <dgm:spPr/>
      <dgm:t>
        <a:bodyPr/>
        <a:lstStyle/>
        <a:p>
          <a:endParaRPr lang="pl-PL"/>
        </a:p>
      </dgm:t>
    </dgm:pt>
    <dgm:pt modelId="{6650FF27-C28A-4848-8833-42C566C3AF31}">
      <dgm:prSet phldrT="[Tekst]"/>
      <dgm:spPr/>
      <dgm:t>
        <a:bodyPr/>
        <a:lstStyle/>
        <a:p>
          <a:r>
            <a:rPr lang="pl-PL" dirty="0"/>
            <a:t>Opracowywanie PR</a:t>
          </a:r>
        </a:p>
      </dgm:t>
    </dgm:pt>
    <dgm:pt modelId="{6F102046-9ECB-4C09-B39D-C31F1A5438B0}" type="parTrans" cxnId="{7510D5B5-7D35-4ADF-891C-4F23269B5B98}">
      <dgm:prSet/>
      <dgm:spPr/>
      <dgm:t>
        <a:bodyPr/>
        <a:lstStyle/>
        <a:p>
          <a:endParaRPr lang="pl-PL"/>
        </a:p>
      </dgm:t>
    </dgm:pt>
    <dgm:pt modelId="{7904F6BF-3114-472C-8ABC-9DBD82B62D2C}" type="sibTrans" cxnId="{7510D5B5-7D35-4ADF-891C-4F23269B5B98}">
      <dgm:prSet/>
      <dgm:spPr/>
      <dgm:t>
        <a:bodyPr/>
        <a:lstStyle/>
        <a:p>
          <a:endParaRPr lang="pl-PL"/>
        </a:p>
      </dgm:t>
    </dgm:pt>
    <dgm:pt modelId="{52142803-A9BC-4215-8459-EFF00ACCA4B2}">
      <dgm:prSet phldrT="[Tekst]"/>
      <dgm:spPr/>
      <dgm:t>
        <a:bodyPr/>
        <a:lstStyle/>
        <a:p>
          <a:r>
            <a:rPr lang="pl-PL" dirty="0"/>
            <a:t>3</a:t>
          </a:r>
        </a:p>
      </dgm:t>
    </dgm:pt>
    <dgm:pt modelId="{E6663A55-823E-43C2-8116-46D2FCFB26E9}" type="parTrans" cxnId="{9A0C86F2-1F84-49BA-8CB9-8FD33E2966D3}">
      <dgm:prSet/>
      <dgm:spPr/>
      <dgm:t>
        <a:bodyPr/>
        <a:lstStyle/>
        <a:p>
          <a:endParaRPr lang="pl-PL"/>
        </a:p>
      </dgm:t>
    </dgm:pt>
    <dgm:pt modelId="{BD78CD6B-6851-409B-B2B9-75CFBC5B4A59}" type="sibTrans" cxnId="{9A0C86F2-1F84-49BA-8CB9-8FD33E2966D3}">
      <dgm:prSet/>
      <dgm:spPr/>
      <dgm:t>
        <a:bodyPr/>
        <a:lstStyle/>
        <a:p>
          <a:endParaRPr lang="pl-PL"/>
        </a:p>
      </dgm:t>
    </dgm:pt>
    <dgm:pt modelId="{F5F020E6-D270-4CD5-9A62-679EFFB82358}">
      <dgm:prSet phldrT="[Tekst]"/>
      <dgm:spPr/>
      <dgm:t>
        <a:bodyPr/>
        <a:lstStyle/>
        <a:p>
          <a:r>
            <a:rPr lang="pl-PL" dirty="0"/>
            <a:t>Ustalanie zasad powoływania i funkcjonowania Zespołu ds. realizacji programu rewitalizacji (ZRPR) - forma kontroli obywatelskiej nad PR</a:t>
          </a:r>
        </a:p>
      </dgm:t>
    </dgm:pt>
    <dgm:pt modelId="{BF05DC23-F1F8-48E9-93FF-0127D06F2253}" type="parTrans" cxnId="{4A0BA460-382B-45F8-AF1F-E64544712DE9}">
      <dgm:prSet/>
      <dgm:spPr/>
      <dgm:t>
        <a:bodyPr/>
        <a:lstStyle/>
        <a:p>
          <a:endParaRPr lang="pl-PL"/>
        </a:p>
      </dgm:t>
    </dgm:pt>
    <dgm:pt modelId="{03C593C5-CBD0-4F37-BC3E-40D7922790CD}" type="sibTrans" cxnId="{4A0BA460-382B-45F8-AF1F-E64544712DE9}">
      <dgm:prSet/>
      <dgm:spPr/>
      <dgm:t>
        <a:bodyPr/>
        <a:lstStyle/>
        <a:p>
          <a:endParaRPr lang="pl-PL"/>
        </a:p>
      </dgm:t>
    </dgm:pt>
    <dgm:pt modelId="{067B6CBC-7A29-4A4E-A416-F4F65AC8F2CF}">
      <dgm:prSet/>
      <dgm:spPr/>
      <dgm:t>
        <a:bodyPr/>
        <a:lstStyle/>
        <a:p>
          <a:endParaRPr lang="pl-PL" dirty="0"/>
        </a:p>
      </dgm:t>
    </dgm:pt>
    <dgm:pt modelId="{670510EB-ADF1-47B5-8375-6D100110609C}" type="parTrans" cxnId="{A543ABF9-BB34-4E3B-AA93-586C1A9534BC}">
      <dgm:prSet/>
      <dgm:spPr/>
      <dgm:t>
        <a:bodyPr/>
        <a:lstStyle/>
        <a:p>
          <a:endParaRPr lang="pl-PL"/>
        </a:p>
      </dgm:t>
    </dgm:pt>
    <dgm:pt modelId="{08BAD7B1-A405-4BBA-90FD-B04C6FA21755}" type="sibTrans" cxnId="{A543ABF9-BB34-4E3B-AA93-586C1A9534BC}">
      <dgm:prSet/>
      <dgm:spPr/>
      <dgm:t>
        <a:bodyPr/>
        <a:lstStyle/>
        <a:p>
          <a:endParaRPr lang="pl-PL"/>
        </a:p>
      </dgm:t>
    </dgm:pt>
    <dgm:pt modelId="{CC351D3E-D899-4871-8FE5-3F6C01AED241}" type="pres">
      <dgm:prSet presAssocID="{E42E1ECA-B0FD-45CA-BC25-FE6CF1443A42}" presName="linearFlow" presStyleCnt="0">
        <dgm:presLayoutVars>
          <dgm:dir/>
          <dgm:animLvl val="lvl"/>
          <dgm:resizeHandles val="exact"/>
        </dgm:presLayoutVars>
      </dgm:prSet>
      <dgm:spPr/>
    </dgm:pt>
    <dgm:pt modelId="{E956A799-E84D-4D60-B113-86B7FC763190}" type="pres">
      <dgm:prSet presAssocID="{FD93A72F-A04F-44EC-8A18-989372E85A1E}" presName="composite" presStyleCnt="0"/>
      <dgm:spPr/>
    </dgm:pt>
    <dgm:pt modelId="{73376FE4-07BD-415D-946E-E113770922E5}" type="pres">
      <dgm:prSet presAssocID="{FD93A72F-A04F-44EC-8A18-989372E85A1E}" presName="parentText" presStyleLbl="alignNode1" presStyleIdx="0" presStyleCnt="3">
        <dgm:presLayoutVars>
          <dgm:chMax val="1"/>
          <dgm:bulletEnabled val="1"/>
        </dgm:presLayoutVars>
      </dgm:prSet>
      <dgm:spPr/>
    </dgm:pt>
    <dgm:pt modelId="{530935CE-F9E2-48BE-93E4-372FC22B8524}" type="pres">
      <dgm:prSet presAssocID="{FD93A72F-A04F-44EC-8A18-989372E85A1E}" presName="descendantText" presStyleLbl="alignAcc1" presStyleIdx="0" presStyleCnt="3">
        <dgm:presLayoutVars>
          <dgm:bulletEnabled val="1"/>
        </dgm:presLayoutVars>
      </dgm:prSet>
      <dgm:spPr/>
    </dgm:pt>
    <dgm:pt modelId="{E20D76B2-7272-4838-813D-6AD55101D837}" type="pres">
      <dgm:prSet presAssocID="{071B49AC-12CD-4F25-9B83-B99FB35100C7}" presName="sp" presStyleCnt="0"/>
      <dgm:spPr/>
    </dgm:pt>
    <dgm:pt modelId="{F06AC55F-C0E2-4C4F-A340-54BD3905E878}" type="pres">
      <dgm:prSet presAssocID="{741AE470-86EF-401B-B168-64598F72A0E7}" presName="composite" presStyleCnt="0"/>
      <dgm:spPr/>
    </dgm:pt>
    <dgm:pt modelId="{EAB111D4-7CC6-4D8A-B913-DF36C7E183FD}" type="pres">
      <dgm:prSet presAssocID="{741AE470-86EF-401B-B168-64598F72A0E7}" presName="parentText" presStyleLbl="alignNode1" presStyleIdx="1" presStyleCnt="3">
        <dgm:presLayoutVars>
          <dgm:chMax val="1"/>
          <dgm:bulletEnabled val="1"/>
        </dgm:presLayoutVars>
      </dgm:prSet>
      <dgm:spPr/>
    </dgm:pt>
    <dgm:pt modelId="{16869693-A485-454F-8822-5B78BCAFD6E5}" type="pres">
      <dgm:prSet presAssocID="{741AE470-86EF-401B-B168-64598F72A0E7}" presName="descendantText" presStyleLbl="alignAcc1" presStyleIdx="1" presStyleCnt="3">
        <dgm:presLayoutVars>
          <dgm:bulletEnabled val="1"/>
        </dgm:presLayoutVars>
      </dgm:prSet>
      <dgm:spPr/>
    </dgm:pt>
    <dgm:pt modelId="{AE742CA0-881A-4926-9C1C-323E422C173A}" type="pres">
      <dgm:prSet presAssocID="{6151C672-D768-43A7-9DD4-90F15665CB2A}" presName="sp" presStyleCnt="0"/>
      <dgm:spPr/>
    </dgm:pt>
    <dgm:pt modelId="{09DA132F-DAB2-4553-9736-76C8466ED88F}" type="pres">
      <dgm:prSet presAssocID="{52142803-A9BC-4215-8459-EFF00ACCA4B2}" presName="composite" presStyleCnt="0"/>
      <dgm:spPr/>
    </dgm:pt>
    <dgm:pt modelId="{65FF5E3A-B9E9-465C-BAFA-9A6573CBFE10}" type="pres">
      <dgm:prSet presAssocID="{52142803-A9BC-4215-8459-EFF00ACCA4B2}" presName="parentText" presStyleLbl="alignNode1" presStyleIdx="2" presStyleCnt="3">
        <dgm:presLayoutVars>
          <dgm:chMax val="1"/>
          <dgm:bulletEnabled val="1"/>
        </dgm:presLayoutVars>
      </dgm:prSet>
      <dgm:spPr/>
    </dgm:pt>
    <dgm:pt modelId="{87824D3C-3794-48AF-B911-489FE882421B}" type="pres">
      <dgm:prSet presAssocID="{52142803-A9BC-4215-8459-EFF00ACCA4B2}" presName="descendantText" presStyleLbl="alignAcc1" presStyleIdx="2" presStyleCnt="3">
        <dgm:presLayoutVars>
          <dgm:bulletEnabled val="1"/>
        </dgm:presLayoutVars>
      </dgm:prSet>
      <dgm:spPr/>
    </dgm:pt>
  </dgm:ptLst>
  <dgm:cxnLst>
    <dgm:cxn modelId="{7510D5B5-7D35-4ADF-891C-4F23269B5B98}" srcId="{741AE470-86EF-401B-B168-64598F72A0E7}" destId="{6650FF27-C28A-4848-8833-42C566C3AF31}" srcOrd="0" destOrd="0" parTransId="{6F102046-9ECB-4C09-B39D-C31F1A5438B0}" sibTransId="{7904F6BF-3114-472C-8ABC-9DBD82B62D2C}"/>
    <dgm:cxn modelId="{7C4F2DA7-0F16-4E1B-9067-5E891C3D38D1}" type="presOf" srcId="{E42E1ECA-B0FD-45CA-BC25-FE6CF1443A42}" destId="{CC351D3E-D899-4871-8FE5-3F6C01AED241}" srcOrd="0" destOrd="0" presId="urn:microsoft.com/office/officeart/2005/8/layout/chevron2"/>
    <dgm:cxn modelId="{A543ABF9-BB34-4E3B-AA93-586C1A9534BC}" srcId="{FD93A72F-A04F-44EC-8A18-989372E85A1E}" destId="{067B6CBC-7A29-4A4E-A416-F4F65AC8F2CF}" srcOrd="1" destOrd="0" parTransId="{670510EB-ADF1-47B5-8375-6D100110609C}" sibTransId="{08BAD7B1-A405-4BBA-90FD-B04C6FA21755}"/>
    <dgm:cxn modelId="{4F81F036-E6E4-4BE0-9FCE-805ED2060438}" type="presOf" srcId="{741AE470-86EF-401B-B168-64598F72A0E7}" destId="{EAB111D4-7CC6-4D8A-B913-DF36C7E183FD}" srcOrd="0" destOrd="0" presId="urn:microsoft.com/office/officeart/2005/8/layout/chevron2"/>
    <dgm:cxn modelId="{E2E6A7CF-664F-4F15-9E44-BBEC98F114A8}" type="presOf" srcId="{52142803-A9BC-4215-8459-EFF00ACCA4B2}" destId="{65FF5E3A-B9E9-465C-BAFA-9A6573CBFE10}" srcOrd="0" destOrd="0" presId="urn:microsoft.com/office/officeart/2005/8/layout/chevron2"/>
    <dgm:cxn modelId="{F9110B23-C57C-4C54-AC99-EC751A3A7CBC}" type="presOf" srcId="{FD93A72F-A04F-44EC-8A18-989372E85A1E}" destId="{73376FE4-07BD-415D-946E-E113770922E5}" srcOrd="0" destOrd="0" presId="urn:microsoft.com/office/officeart/2005/8/layout/chevron2"/>
    <dgm:cxn modelId="{8A9279E4-C69B-4E88-A32A-049D093F632C}" type="presOf" srcId="{067B6CBC-7A29-4A4E-A416-F4F65AC8F2CF}" destId="{530935CE-F9E2-48BE-93E4-372FC22B8524}" srcOrd="0" destOrd="1" presId="urn:microsoft.com/office/officeart/2005/8/layout/chevron2"/>
    <dgm:cxn modelId="{06918D4F-803D-42A4-8F5E-CEB8C0EF3A41}" type="presOf" srcId="{6650FF27-C28A-4848-8833-42C566C3AF31}" destId="{16869693-A485-454F-8822-5B78BCAFD6E5}" srcOrd="0" destOrd="0" presId="urn:microsoft.com/office/officeart/2005/8/layout/chevron2"/>
    <dgm:cxn modelId="{C3AD02D7-7226-49CF-BB24-199C4E6DFED2}" type="presOf" srcId="{F5F020E6-D270-4CD5-9A62-679EFFB82358}" destId="{87824D3C-3794-48AF-B911-489FE882421B}" srcOrd="0" destOrd="0" presId="urn:microsoft.com/office/officeart/2005/8/layout/chevron2"/>
    <dgm:cxn modelId="{5F3C1070-89E5-4B73-9105-8A5A7862A15D}" type="presOf" srcId="{BD8CC50F-F4A0-4F83-B24C-C6B431D81233}" destId="{530935CE-F9E2-48BE-93E4-372FC22B8524}" srcOrd="0" destOrd="0" presId="urn:microsoft.com/office/officeart/2005/8/layout/chevron2"/>
    <dgm:cxn modelId="{BACFAF39-8D25-4C2D-96C0-10695672E5B8}" srcId="{E42E1ECA-B0FD-45CA-BC25-FE6CF1443A42}" destId="{FD93A72F-A04F-44EC-8A18-989372E85A1E}" srcOrd="0" destOrd="0" parTransId="{3A0D6B62-2497-4A54-9F6E-11F0D2C9B1BA}" sibTransId="{071B49AC-12CD-4F25-9B83-B99FB35100C7}"/>
    <dgm:cxn modelId="{4A0BA460-382B-45F8-AF1F-E64544712DE9}" srcId="{52142803-A9BC-4215-8459-EFF00ACCA4B2}" destId="{F5F020E6-D270-4CD5-9A62-679EFFB82358}" srcOrd="0" destOrd="0" parTransId="{BF05DC23-F1F8-48E9-93FF-0127D06F2253}" sibTransId="{03C593C5-CBD0-4F37-BC3E-40D7922790CD}"/>
    <dgm:cxn modelId="{9A0C86F2-1F84-49BA-8CB9-8FD33E2966D3}" srcId="{E42E1ECA-B0FD-45CA-BC25-FE6CF1443A42}" destId="{52142803-A9BC-4215-8459-EFF00ACCA4B2}" srcOrd="2" destOrd="0" parTransId="{E6663A55-823E-43C2-8116-46D2FCFB26E9}" sibTransId="{BD78CD6B-6851-409B-B2B9-75CFBC5B4A59}"/>
    <dgm:cxn modelId="{6CED9276-B81F-42F3-B6D8-7C3EA2DF26EE}" srcId="{FD93A72F-A04F-44EC-8A18-989372E85A1E}" destId="{BD8CC50F-F4A0-4F83-B24C-C6B431D81233}" srcOrd="0" destOrd="0" parTransId="{FACC843C-8E43-4315-BB32-F6600A8AB41E}" sibTransId="{5530332C-847A-4A54-ACEC-E5131DFDB64E}"/>
    <dgm:cxn modelId="{894D0C4E-3A04-4B2B-973B-C4243B9A6143}" srcId="{E42E1ECA-B0FD-45CA-BC25-FE6CF1443A42}" destId="{741AE470-86EF-401B-B168-64598F72A0E7}" srcOrd="1" destOrd="0" parTransId="{3888E32D-0FDC-43EB-8DA4-9E89FDE8FED7}" sibTransId="{6151C672-D768-43A7-9DD4-90F15665CB2A}"/>
    <dgm:cxn modelId="{8E9B39A2-D2C6-43B5-B2B7-173BC3DB63A6}" type="presParOf" srcId="{CC351D3E-D899-4871-8FE5-3F6C01AED241}" destId="{E956A799-E84D-4D60-B113-86B7FC763190}" srcOrd="0" destOrd="0" presId="urn:microsoft.com/office/officeart/2005/8/layout/chevron2"/>
    <dgm:cxn modelId="{54225314-A3D6-4DCC-92FE-13735849A136}" type="presParOf" srcId="{E956A799-E84D-4D60-B113-86B7FC763190}" destId="{73376FE4-07BD-415D-946E-E113770922E5}" srcOrd="0" destOrd="0" presId="urn:microsoft.com/office/officeart/2005/8/layout/chevron2"/>
    <dgm:cxn modelId="{7785D89F-4357-4056-BAFC-E0542B36DA7D}" type="presParOf" srcId="{E956A799-E84D-4D60-B113-86B7FC763190}" destId="{530935CE-F9E2-48BE-93E4-372FC22B8524}" srcOrd="1" destOrd="0" presId="urn:microsoft.com/office/officeart/2005/8/layout/chevron2"/>
    <dgm:cxn modelId="{9BB38ED3-C0D8-4D56-812C-D9BCCE9A83C7}" type="presParOf" srcId="{CC351D3E-D899-4871-8FE5-3F6C01AED241}" destId="{E20D76B2-7272-4838-813D-6AD55101D837}" srcOrd="1" destOrd="0" presId="urn:microsoft.com/office/officeart/2005/8/layout/chevron2"/>
    <dgm:cxn modelId="{F6CD63EE-6001-43F2-987C-DF2B8D3895E0}" type="presParOf" srcId="{CC351D3E-D899-4871-8FE5-3F6C01AED241}" destId="{F06AC55F-C0E2-4C4F-A340-54BD3905E878}" srcOrd="2" destOrd="0" presId="urn:microsoft.com/office/officeart/2005/8/layout/chevron2"/>
    <dgm:cxn modelId="{18B93A4D-85DF-422D-ADD3-068F323C0FFD}" type="presParOf" srcId="{F06AC55F-C0E2-4C4F-A340-54BD3905E878}" destId="{EAB111D4-7CC6-4D8A-B913-DF36C7E183FD}" srcOrd="0" destOrd="0" presId="urn:microsoft.com/office/officeart/2005/8/layout/chevron2"/>
    <dgm:cxn modelId="{7491D82E-CD61-4DC6-8880-E64BBEA20EE1}" type="presParOf" srcId="{F06AC55F-C0E2-4C4F-A340-54BD3905E878}" destId="{16869693-A485-454F-8822-5B78BCAFD6E5}" srcOrd="1" destOrd="0" presId="urn:microsoft.com/office/officeart/2005/8/layout/chevron2"/>
    <dgm:cxn modelId="{77C96D1B-7FD9-4458-A48C-DDFF19273FF6}" type="presParOf" srcId="{CC351D3E-D899-4871-8FE5-3F6C01AED241}" destId="{AE742CA0-881A-4926-9C1C-323E422C173A}" srcOrd="3" destOrd="0" presId="urn:microsoft.com/office/officeart/2005/8/layout/chevron2"/>
    <dgm:cxn modelId="{95EDF957-B59A-499A-AF56-13A81FFFC632}" type="presParOf" srcId="{CC351D3E-D899-4871-8FE5-3F6C01AED241}" destId="{09DA132F-DAB2-4553-9736-76C8466ED88F}" srcOrd="4" destOrd="0" presId="urn:microsoft.com/office/officeart/2005/8/layout/chevron2"/>
    <dgm:cxn modelId="{C2BA90F9-FF7B-499D-96BC-DF9AAD2FCDA2}" type="presParOf" srcId="{09DA132F-DAB2-4553-9736-76C8466ED88F}" destId="{65FF5E3A-B9E9-465C-BAFA-9A6573CBFE10}" srcOrd="0" destOrd="0" presId="urn:microsoft.com/office/officeart/2005/8/layout/chevron2"/>
    <dgm:cxn modelId="{12CB3E2E-E7DD-4A8C-8D49-43A21280EE23}" type="presParOf" srcId="{09DA132F-DAB2-4553-9736-76C8466ED88F}" destId="{87824D3C-3794-48AF-B911-489FE882421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6F63E2D-928A-4C3B-B38C-046A3B72E70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pl-PL"/>
        </a:p>
      </dgm:t>
    </dgm:pt>
    <dgm:pt modelId="{A1117032-5D6E-4817-93FF-67824A04D5AF}">
      <dgm:prSet phldrT="[Tekst]" custT="1"/>
      <dgm:spPr/>
      <dgm:t>
        <a:bodyPr/>
        <a:lstStyle/>
        <a:p>
          <a:r>
            <a:rPr lang="pl-PL" sz="2000" b="1" dirty="0"/>
            <a:t>PRZEDSTAWICIELE WŁADZ GMINY</a:t>
          </a:r>
        </a:p>
      </dgm:t>
    </dgm:pt>
    <dgm:pt modelId="{FFFEE427-0D90-4506-8383-E6DCDA18004B}" type="parTrans" cxnId="{0C7542C9-9918-4DB5-9263-A79E6AEE2232}">
      <dgm:prSet/>
      <dgm:spPr/>
      <dgm:t>
        <a:bodyPr/>
        <a:lstStyle/>
        <a:p>
          <a:endParaRPr lang="pl-PL"/>
        </a:p>
      </dgm:t>
    </dgm:pt>
    <dgm:pt modelId="{739F4DDA-131C-46E9-8009-89DFD937C192}" type="sibTrans" cxnId="{0C7542C9-9918-4DB5-9263-A79E6AEE2232}">
      <dgm:prSet/>
      <dgm:spPr/>
      <dgm:t>
        <a:bodyPr/>
        <a:lstStyle/>
        <a:p>
          <a:endParaRPr lang="pl-PL"/>
        </a:p>
      </dgm:t>
    </dgm:pt>
    <dgm:pt modelId="{C28C4469-2ABA-4435-909F-60000484D3DA}">
      <dgm:prSet phldrT="[Tekst]" custT="1"/>
      <dgm:spPr/>
      <dgm:t>
        <a:bodyPr/>
        <a:lstStyle/>
        <a:p>
          <a:r>
            <a:rPr lang="pl-PL" sz="2000" b="1" dirty="0"/>
            <a:t>PRZEDSIĘBIORCY</a:t>
          </a:r>
        </a:p>
      </dgm:t>
    </dgm:pt>
    <dgm:pt modelId="{7A47F0C1-D0DA-4B2F-BD12-AAD04619D271}" type="parTrans" cxnId="{88001B6D-55C0-45B4-93BB-5EA44F171764}">
      <dgm:prSet/>
      <dgm:spPr/>
      <dgm:t>
        <a:bodyPr/>
        <a:lstStyle/>
        <a:p>
          <a:endParaRPr lang="pl-PL"/>
        </a:p>
      </dgm:t>
    </dgm:pt>
    <dgm:pt modelId="{60F512B7-868F-4C73-A1BC-3425E1CFE5E5}" type="sibTrans" cxnId="{88001B6D-55C0-45B4-93BB-5EA44F171764}">
      <dgm:prSet/>
      <dgm:spPr/>
      <dgm:t>
        <a:bodyPr/>
        <a:lstStyle/>
        <a:p>
          <a:endParaRPr lang="pl-PL"/>
        </a:p>
      </dgm:t>
    </dgm:pt>
    <dgm:pt modelId="{71605E25-4CBC-489C-B1D6-706FDE544790}">
      <dgm:prSet phldrT="[Tekst]" custT="1"/>
      <dgm:spPr/>
      <dgm:t>
        <a:bodyPr/>
        <a:lstStyle/>
        <a:p>
          <a:r>
            <a:rPr lang="pl-PL" sz="2000" b="1" dirty="0"/>
            <a:t>PRZEDSTAWICIELE ORGANIZACJI POZARZĄDOWYCH</a:t>
          </a:r>
        </a:p>
      </dgm:t>
    </dgm:pt>
    <dgm:pt modelId="{D9AB5A38-C309-4D79-89E9-FBF1B462E163}" type="parTrans" cxnId="{0F452D99-1507-4C7B-AE17-29003962CF22}">
      <dgm:prSet/>
      <dgm:spPr/>
      <dgm:t>
        <a:bodyPr/>
        <a:lstStyle/>
        <a:p>
          <a:endParaRPr lang="pl-PL"/>
        </a:p>
      </dgm:t>
    </dgm:pt>
    <dgm:pt modelId="{E0917B6E-FB0B-48BB-9D86-DC1FEBABEB0C}" type="sibTrans" cxnId="{0F452D99-1507-4C7B-AE17-29003962CF22}">
      <dgm:prSet/>
      <dgm:spPr/>
      <dgm:t>
        <a:bodyPr/>
        <a:lstStyle/>
        <a:p>
          <a:endParaRPr lang="pl-PL"/>
        </a:p>
      </dgm:t>
    </dgm:pt>
    <dgm:pt modelId="{C0F4BA67-32A1-42D2-AF25-568A244FB1BA}">
      <dgm:prSet custT="1"/>
      <dgm:spPr/>
      <dgm:t>
        <a:bodyPr/>
        <a:lstStyle/>
        <a:p>
          <a:r>
            <a:rPr lang="pl-PL" sz="2000" b="1" dirty="0"/>
            <a:t>MIESZKAŃCY</a:t>
          </a:r>
        </a:p>
      </dgm:t>
    </dgm:pt>
    <dgm:pt modelId="{EDC081E8-0B66-4439-9E5E-7C18D33A24F7}" type="parTrans" cxnId="{8F7E9C31-5672-4BC6-B9E7-C000E189A4A8}">
      <dgm:prSet/>
      <dgm:spPr/>
      <dgm:t>
        <a:bodyPr/>
        <a:lstStyle/>
        <a:p>
          <a:endParaRPr lang="pl-PL"/>
        </a:p>
      </dgm:t>
    </dgm:pt>
    <dgm:pt modelId="{A10548E7-98F1-4F25-B8FC-0AE3E0BBB68D}" type="sibTrans" cxnId="{8F7E9C31-5672-4BC6-B9E7-C000E189A4A8}">
      <dgm:prSet/>
      <dgm:spPr/>
      <dgm:t>
        <a:bodyPr/>
        <a:lstStyle/>
        <a:p>
          <a:endParaRPr lang="pl-PL"/>
        </a:p>
      </dgm:t>
    </dgm:pt>
    <dgm:pt modelId="{BD3FB636-975A-48CB-B6A8-A2E279183381}">
      <dgm:prSet/>
      <dgm:spPr/>
      <dgm:t>
        <a:bodyPr/>
        <a:lstStyle/>
        <a:p>
          <a:r>
            <a:rPr lang="pl-PL" b="1" dirty="0"/>
            <a:t>???</a:t>
          </a:r>
        </a:p>
      </dgm:t>
    </dgm:pt>
    <dgm:pt modelId="{F571D040-4958-433A-BC1A-66DDD22BF8B1}" type="parTrans" cxnId="{22199404-3BEF-47CB-8431-05D4986092FF}">
      <dgm:prSet/>
      <dgm:spPr/>
    </dgm:pt>
    <dgm:pt modelId="{180B06C2-9ECC-41CD-8FF6-C8CBCA9A49C0}" type="sibTrans" cxnId="{22199404-3BEF-47CB-8431-05D4986092FF}">
      <dgm:prSet/>
      <dgm:spPr/>
    </dgm:pt>
    <dgm:pt modelId="{7FC69778-8522-433B-8A74-21C7C1FCFA75}" type="pres">
      <dgm:prSet presAssocID="{66F63E2D-928A-4C3B-B38C-046A3B72E70B}" presName="linear" presStyleCnt="0">
        <dgm:presLayoutVars>
          <dgm:dir/>
          <dgm:animLvl val="lvl"/>
          <dgm:resizeHandles val="exact"/>
        </dgm:presLayoutVars>
      </dgm:prSet>
      <dgm:spPr/>
    </dgm:pt>
    <dgm:pt modelId="{DE6C28D8-A0E3-4078-AB87-29AA7549CA07}" type="pres">
      <dgm:prSet presAssocID="{A1117032-5D6E-4817-93FF-67824A04D5AF}" presName="parentLin" presStyleCnt="0"/>
      <dgm:spPr/>
    </dgm:pt>
    <dgm:pt modelId="{F1C36B62-682A-4912-B4DE-871E338A93FF}" type="pres">
      <dgm:prSet presAssocID="{A1117032-5D6E-4817-93FF-67824A04D5AF}" presName="parentLeftMargin" presStyleLbl="node1" presStyleIdx="0" presStyleCnt="5"/>
      <dgm:spPr/>
    </dgm:pt>
    <dgm:pt modelId="{AB39419E-21EF-4562-9484-8B63D27D428D}" type="pres">
      <dgm:prSet presAssocID="{A1117032-5D6E-4817-93FF-67824A04D5AF}" presName="parentText" presStyleLbl="node1" presStyleIdx="0" presStyleCnt="5" custScaleX="125245">
        <dgm:presLayoutVars>
          <dgm:chMax val="0"/>
          <dgm:bulletEnabled val="1"/>
        </dgm:presLayoutVars>
      </dgm:prSet>
      <dgm:spPr/>
    </dgm:pt>
    <dgm:pt modelId="{1F0CE5D4-7774-4600-8F00-F1273593AB3F}" type="pres">
      <dgm:prSet presAssocID="{A1117032-5D6E-4817-93FF-67824A04D5AF}" presName="negativeSpace" presStyleCnt="0"/>
      <dgm:spPr/>
    </dgm:pt>
    <dgm:pt modelId="{E688612A-EE7E-41F7-BD3E-78F3BC0508F4}" type="pres">
      <dgm:prSet presAssocID="{A1117032-5D6E-4817-93FF-67824A04D5AF}" presName="childText" presStyleLbl="conFgAcc1" presStyleIdx="0" presStyleCnt="5">
        <dgm:presLayoutVars>
          <dgm:bulletEnabled val="1"/>
        </dgm:presLayoutVars>
      </dgm:prSet>
      <dgm:spPr/>
    </dgm:pt>
    <dgm:pt modelId="{6B4E8164-32F5-4AC0-AA22-EE24D5731448}" type="pres">
      <dgm:prSet presAssocID="{739F4DDA-131C-46E9-8009-89DFD937C192}" presName="spaceBetweenRectangles" presStyleCnt="0"/>
      <dgm:spPr/>
    </dgm:pt>
    <dgm:pt modelId="{1D13CC7E-3164-4864-A45D-2C119752431C}" type="pres">
      <dgm:prSet presAssocID="{C28C4469-2ABA-4435-909F-60000484D3DA}" presName="parentLin" presStyleCnt="0"/>
      <dgm:spPr/>
    </dgm:pt>
    <dgm:pt modelId="{2738E490-1FE0-42EE-9716-3ADE3E235719}" type="pres">
      <dgm:prSet presAssocID="{C28C4469-2ABA-4435-909F-60000484D3DA}" presName="parentLeftMargin" presStyleLbl="node1" presStyleIdx="0" presStyleCnt="5"/>
      <dgm:spPr/>
    </dgm:pt>
    <dgm:pt modelId="{539D3081-ABCC-4758-BD3B-DB318EDBC362}" type="pres">
      <dgm:prSet presAssocID="{C28C4469-2ABA-4435-909F-60000484D3DA}" presName="parentText" presStyleLbl="node1" presStyleIdx="1" presStyleCnt="5" custScaleX="125477">
        <dgm:presLayoutVars>
          <dgm:chMax val="0"/>
          <dgm:bulletEnabled val="1"/>
        </dgm:presLayoutVars>
      </dgm:prSet>
      <dgm:spPr/>
    </dgm:pt>
    <dgm:pt modelId="{08098795-14EA-42A0-894C-CC8AD5FE551B}" type="pres">
      <dgm:prSet presAssocID="{C28C4469-2ABA-4435-909F-60000484D3DA}" presName="negativeSpace" presStyleCnt="0"/>
      <dgm:spPr/>
    </dgm:pt>
    <dgm:pt modelId="{BC2FDEDF-8166-44C5-A93E-043B5817A265}" type="pres">
      <dgm:prSet presAssocID="{C28C4469-2ABA-4435-909F-60000484D3DA}" presName="childText" presStyleLbl="conFgAcc1" presStyleIdx="1" presStyleCnt="5">
        <dgm:presLayoutVars>
          <dgm:bulletEnabled val="1"/>
        </dgm:presLayoutVars>
      </dgm:prSet>
      <dgm:spPr/>
    </dgm:pt>
    <dgm:pt modelId="{94DE62EB-8D38-4CBF-B903-61A1A7C281A8}" type="pres">
      <dgm:prSet presAssocID="{60F512B7-868F-4C73-A1BC-3425E1CFE5E5}" presName="spaceBetweenRectangles" presStyleCnt="0"/>
      <dgm:spPr/>
    </dgm:pt>
    <dgm:pt modelId="{5C6B3984-80AA-4724-9FF1-A99FA6A5B990}" type="pres">
      <dgm:prSet presAssocID="{71605E25-4CBC-489C-B1D6-706FDE544790}" presName="parentLin" presStyleCnt="0"/>
      <dgm:spPr/>
    </dgm:pt>
    <dgm:pt modelId="{6FB22E52-72C4-49B2-8FDB-80F7A85428B6}" type="pres">
      <dgm:prSet presAssocID="{71605E25-4CBC-489C-B1D6-706FDE544790}" presName="parentLeftMargin" presStyleLbl="node1" presStyleIdx="1" presStyleCnt="5"/>
      <dgm:spPr/>
    </dgm:pt>
    <dgm:pt modelId="{B4734ABC-D6DD-4A8D-B51D-10A4F8C85922}" type="pres">
      <dgm:prSet presAssocID="{71605E25-4CBC-489C-B1D6-706FDE544790}" presName="parentText" presStyleLbl="node1" presStyleIdx="2" presStyleCnt="5" custScaleX="125669">
        <dgm:presLayoutVars>
          <dgm:chMax val="0"/>
          <dgm:bulletEnabled val="1"/>
        </dgm:presLayoutVars>
      </dgm:prSet>
      <dgm:spPr/>
    </dgm:pt>
    <dgm:pt modelId="{39AE9957-D331-4E67-BF8D-98D24F68FE11}" type="pres">
      <dgm:prSet presAssocID="{71605E25-4CBC-489C-B1D6-706FDE544790}" presName="negativeSpace" presStyleCnt="0"/>
      <dgm:spPr/>
    </dgm:pt>
    <dgm:pt modelId="{B943353A-D28F-49B7-803E-DDCD71EC1D2A}" type="pres">
      <dgm:prSet presAssocID="{71605E25-4CBC-489C-B1D6-706FDE544790}" presName="childText" presStyleLbl="conFgAcc1" presStyleIdx="2" presStyleCnt="5">
        <dgm:presLayoutVars>
          <dgm:bulletEnabled val="1"/>
        </dgm:presLayoutVars>
      </dgm:prSet>
      <dgm:spPr/>
    </dgm:pt>
    <dgm:pt modelId="{5877AF6D-6D93-4A62-8AF1-CE6ECCC6521F}" type="pres">
      <dgm:prSet presAssocID="{E0917B6E-FB0B-48BB-9D86-DC1FEBABEB0C}" presName="spaceBetweenRectangles" presStyleCnt="0"/>
      <dgm:spPr/>
    </dgm:pt>
    <dgm:pt modelId="{268535BA-F65D-4D7F-BC53-4A7206356F0F}" type="pres">
      <dgm:prSet presAssocID="{C0F4BA67-32A1-42D2-AF25-568A244FB1BA}" presName="parentLin" presStyleCnt="0"/>
      <dgm:spPr/>
    </dgm:pt>
    <dgm:pt modelId="{D8BDEC9E-ECFC-43F7-8A13-A9378A519567}" type="pres">
      <dgm:prSet presAssocID="{C0F4BA67-32A1-42D2-AF25-568A244FB1BA}" presName="parentLeftMargin" presStyleLbl="node1" presStyleIdx="2" presStyleCnt="5"/>
      <dgm:spPr/>
    </dgm:pt>
    <dgm:pt modelId="{20208936-331B-4A6E-B8FF-ED2ABFC24E2A}" type="pres">
      <dgm:prSet presAssocID="{C0F4BA67-32A1-42D2-AF25-568A244FB1BA}" presName="parentText" presStyleLbl="node1" presStyleIdx="3" presStyleCnt="5" custScaleX="124821">
        <dgm:presLayoutVars>
          <dgm:chMax val="0"/>
          <dgm:bulletEnabled val="1"/>
        </dgm:presLayoutVars>
      </dgm:prSet>
      <dgm:spPr/>
    </dgm:pt>
    <dgm:pt modelId="{645E29A1-5345-4C29-AF38-7F01E1BC1F6F}" type="pres">
      <dgm:prSet presAssocID="{C0F4BA67-32A1-42D2-AF25-568A244FB1BA}" presName="negativeSpace" presStyleCnt="0"/>
      <dgm:spPr/>
    </dgm:pt>
    <dgm:pt modelId="{56002FBA-81CF-42A8-BB3A-E55429BE9CA9}" type="pres">
      <dgm:prSet presAssocID="{C0F4BA67-32A1-42D2-AF25-568A244FB1BA}" presName="childText" presStyleLbl="conFgAcc1" presStyleIdx="3" presStyleCnt="5">
        <dgm:presLayoutVars>
          <dgm:bulletEnabled val="1"/>
        </dgm:presLayoutVars>
      </dgm:prSet>
      <dgm:spPr/>
    </dgm:pt>
    <dgm:pt modelId="{4E63BD45-CFF1-4D75-8B07-16D241EB74CE}" type="pres">
      <dgm:prSet presAssocID="{A10548E7-98F1-4F25-B8FC-0AE3E0BBB68D}" presName="spaceBetweenRectangles" presStyleCnt="0"/>
      <dgm:spPr/>
    </dgm:pt>
    <dgm:pt modelId="{E4DB5298-60D4-4F8C-A25A-6DB88CBE40C4}" type="pres">
      <dgm:prSet presAssocID="{BD3FB636-975A-48CB-B6A8-A2E279183381}" presName="parentLin" presStyleCnt="0"/>
      <dgm:spPr/>
    </dgm:pt>
    <dgm:pt modelId="{1D59BE15-4B2B-4848-A42D-3CF8CDF3A3D9}" type="pres">
      <dgm:prSet presAssocID="{BD3FB636-975A-48CB-B6A8-A2E279183381}" presName="parentLeftMargin" presStyleLbl="node1" presStyleIdx="3" presStyleCnt="5"/>
      <dgm:spPr/>
    </dgm:pt>
    <dgm:pt modelId="{060C6794-486D-4179-9680-0714EAA8F29D}" type="pres">
      <dgm:prSet presAssocID="{BD3FB636-975A-48CB-B6A8-A2E279183381}" presName="parentText" presStyleLbl="node1" presStyleIdx="4" presStyleCnt="5" custScaleX="123974">
        <dgm:presLayoutVars>
          <dgm:chMax val="0"/>
          <dgm:bulletEnabled val="1"/>
        </dgm:presLayoutVars>
      </dgm:prSet>
      <dgm:spPr/>
    </dgm:pt>
    <dgm:pt modelId="{15CA2F14-03E2-49D9-A168-3A226293B637}" type="pres">
      <dgm:prSet presAssocID="{BD3FB636-975A-48CB-B6A8-A2E279183381}" presName="negativeSpace" presStyleCnt="0"/>
      <dgm:spPr/>
    </dgm:pt>
    <dgm:pt modelId="{5D4299C9-7688-43AA-8A92-9A3000800422}" type="pres">
      <dgm:prSet presAssocID="{BD3FB636-975A-48CB-B6A8-A2E279183381}" presName="childText" presStyleLbl="conFgAcc1" presStyleIdx="4" presStyleCnt="5">
        <dgm:presLayoutVars>
          <dgm:bulletEnabled val="1"/>
        </dgm:presLayoutVars>
      </dgm:prSet>
      <dgm:spPr/>
    </dgm:pt>
  </dgm:ptLst>
  <dgm:cxnLst>
    <dgm:cxn modelId="{AC209970-DC49-44DB-A91B-A8847DD82B3B}" type="presOf" srcId="{66F63E2D-928A-4C3B-B38C-046A3B72E70B}" destId="{7FC69778-8522-433B-8A74-21C7C1FCFA75}" srcOrd="0" destOrd="0" presId="urn:microsoft.com/office/officeart/2005/8/layout/list1"/>
    <dgm:cxn modelId="{D2DAC7CA-CA53-4814-850F-6F7FFA5384ED}" type="presOf" srcId="{BD3FB636-975A-48CB-B6A8-A2E279183381}" destId="{060C6794-486D-4179-9680-0714EAA8F29D}" srcOrd="1" destOrd="0" presId="urn:microsoft.com/office/officeart/2005/8/layout/list1"/>
    <dgm:cxn modelId="{9617EB1D-03FF-4D49-8A97-0E8ACEE8975D}" type="presOf" srcId="{C0F4BA67-32A1-42D2-AF25-568A244FB1BA}" destId="{20208936-331B-4A6E-B8FF-ED2ABFC24E2A}" srcOrd="1" destOrd="0" presId="urn:microsoft.com/office/officeart/2005/8/layout/list1"/>
    <dgm:cxn modelId="{8F7E9C31-5672-4BC6-B9E7-C000E189A4A8}" srcId="{66F63E2D-928A-4C3B-B38C-046A3B72E70B}" destId="{C0F4BA67-32A1-42D2-AF25-568A244FB1BA}" srcOrd="3" destOrd="0" parTransId="{EDC081E8-0B66-4439-9E5E-7C18D33A24F7}" sibTransId="{A10548E7-98F1-4F25-B8FC-0AE3E0BBB68D}"/>
    <dgm:cxn modelId="{7B0A2FD5-F6F6-472B-A8D6-6CB02156486D}" type="presOf" srcId="{BD3FB636-975A-48CB-B6A8-A2E279183381}" destId="{1D59BE15-4B2B-4848-A42D-3CF8CDF3A3D9}" srcOrd="0" destOrd="0" presId="urn:microsoft.com/office/officeart/2005/8/layout/list1"/>
    <dgm:cxn modelId="{087F1B99-A838-4782-9FCD-F22DC36ECDB6}" type="presOf" srcId="{71605E25-4CBC-489C-B1D6-706FDE544790}" destId="{6FB22E52-72C4-49B2-8FDB-80F7A85428B6}" srcOrd="0" destOrd="0" presId="urn:microsoft.com/office/officeart/2005/8/layout/list1"/>
    <dgm:cxn modelId="{62F01073-43AC-46A7-BBC2-E835907E3592}" type="presOf" srcId="{A1117032-5D6E-4817-93FF-67824A04D5AF}" destId="{AB39419E-21EF-4562-9484-8B63D27D428D}" srcOrd="1" destOrd="0" presId="urn:microsoft.com/office/officeart/2005/8/layout/list1"/>
    <dgm:cxn modelId="{22199404-3BEF-47CB-8431-05D4986092FF}" srcId="{66F63E2D-928A-4C3B-B38C-046A3B72E70B}" destId="{BD3FB636-975A-48CB-B6A8-A2E279183381}" srcOrd="4" destOrd="0" parTransId="{F571D040-4958-433A-BC1A-66DDD22BF8B1}" sibTransId="{180B06C2-9ECC-41CD-8FF6-C8CBCA9A49C0}"/>
    <dgm:cxn modelId="{0C7542C9-9918-4DB5-9263-A79E6AEE2232}" srcId="{66F63E2D-928A-4C3B-B38C-046A3B72E70B}" destId="{A1117032-5D6E-4817-93FF-67824A04D5AF}" srcOrd="0" destOrd="0" parTransId="{FFFEE427-0D90-4506-8383-E6DCDA18004B}" sibTransId="{739F4DDA-131C-46E9-8009-89DFD937C192}"/>
    <dgm:cxn modelId="{00D7A996-5A1A-4A05-9765-7512E5FAC4E8}" type="presOf" srcId="{71605E25-4CBC-489C-B1D6-706FDE544790}" destId="{B4734ABC-D6DD-4A8D-B51D-10A4F8C85922}" srcOrd="1" destOrd="0" presId="urn:microsoft.com/office/officeart/2005/8/layout/list1"/>
    <dgm:cxn modelId="{0F452D99-1507-4C7B-AE17-29003962CF22}" srcId="{66F63E2D-928A-4C3B-B38C-046A3B72E70B}" destId="{71605E25-4CBC-489C-B1D6-706FDE544790}" srcOrd="2" destOrd="0" parTransId="{D9AB5A38-C309-4D79-89E9-FBF1B462E163}" sibTransId="{E0917B6E-FB0B-48BB-9D86-DC1FEBABEB0C}"/>
    <dgm:cxn modelId="{E45C52CA-4C0E-45FB-B53B-CFF47384130E}" type="presOf" srcId="{C28C4469-2ABA-4435-909F-60000484D3DA}" destId="{539D3081-ABCC-4758-BD3B-DB318EDBC362}" srcOrd="1" destOrd="0" presId="urn:microsoft.com/office/officeart/2005/8/layout/list1"/>
    <dgm:cxn modelId="{BF1A3266-DF5F-4756-A999-A7639C7D4D4D}" type="presOf" srcId="{A1117032-5D6E-4817-93FF-67824A04D5AF}" destId="{F1C36B62-682A-4912-B4DE-871E338A93FF}" srcOrd="0" destOrd="0" presId="urn:microsoft.com/office/officeart/2005/8/layout/list1"/>
    <dgm:cxn modelId="{A7F403ED-D3FA-4A05-8764-BB41F59278E4}" type="presOf" srcId="{C28C4469-2ABA-4435-909F-60000484D3DA}" destId="{2738E490-1FE0-42EE-9716-3ADE3E235719}" srcOrd="0" destOrd="0" presId="urn:microsoft.com/office/officeart/2005/8/layout/list1"/>
    <dgm:cxn modelId="{D2D40371-3918-488E-9353-50AFEAF771F4}" type="presOf" srcId="{C0F4BA67-32A1-42D2-AF25-568A244FB1BA}" destId="{D8BDEC9E-ECFC-43F7-8A13-A9378A519567}" srcOrd="0" destOrd="0" presId="urn:microsoft.com/office/officeart/2005/8/layout/list1"/>
    <dgm:cxn modelId="{88001B6D-55C0-45B4-93BB-5EA44F171764}" srcId="{66F63E2D-928A-4C3B-B38C-046A3B72E70B}" destId="{C28C4469-2ABA-4435-909F-60000484D3DA}" srcOrd="1" destOrd="0" parTransId="{7A47F0C1-D0DA-4B2F-BD12-AAD04619D271}" sibTransId="{60F512B7-868F-4C73-A1BC-3425E1CFE5E5}"/>
    <dgm:cxn modelId="{11D4C834-05EE-4FAA-B88E-DC52FF6DE936}" type="presParOf" srcId="{7FC69778-8522-433B-8A74-21C7C1FCFA75}" destId="{DE6C28D8-A0E3-4078-AB87-29AA7549CA07}" srcOrd="0" destOrd="0" presId="urn:microsoft.com/office/officeart/2005/8/layout/list1"/>
    <dgm:cxn modelId="{FE9DD4A5-B006-4C4A-8E3A-3813E1C5C103}" type="presParOf" srcId="{DE6C28D8-A0E3-4078-AB87-29AA7549CA07}" destId="{F1C36B62-682A-4912-B4DE-871E338A93FF}" srcOrd="0" destOrd="0" presId="urn:microsoft.com/office/officeart/2005/8/layout/list1"/>
    <dgm:cxn modelId="{98CEB86E-62AA-4BDD-8F8F-B04DC16EFDED}" type="presParOf" srcId="{DE6C28D8-A0E3-4078-AB87-29AA7549CA07}" destId="{AB39419E-21EF-4562-9484-8B63D27D428D}" srcOrd="1" destOrd="0" presId="urn:microsoft.com/office/officeart/2005/8/layout/list1"/>
    <dgm:cxn modelId="{347FAFF0-4D49-482A-AED3-37D18543276B}" type="presParOf" srcId="{7FC69778-8522-433B-8A74-21C7C1FCFA75}" destId="{1F0CE5D4-7774-4600-8F00-F1273593AB3F}" srcOrd="1" destOrd="0" presId="urn:microsoft.com/office/officeart/2005/8/layout/list1"/>
    <dgm:cxn modelId="{C3150CF2-E1FE-4F67-B3D8-F1D1DD61A60E}" type="presParOf" srcId="{7FC69778-8522-433B-8A74-21C7C1FCFA75}" destId="{E688612A-EE7E-41F7-BD3E-78F3BC0508F4}" srcOrd="2" destOrd="0" presId="urn:microsoft.com/office/officeart/2005/8/layout/list1"/>
    <dgm:cxn modelId="{7F06F105-8754-40F0-812D-95B02F62CCA2}" type="presParOf" srcId="{7FC69778-8522-433B-8A74-21C7C1FCFA75}" destId="{6B4E8164-32F5-4AC0-AA22-EE24D5731448}" srcOrd="3" destOrd="0" presId="urn:microsoft.com/office/officeart/2005/8/layout/list1"/>
    <dgm:cxn modelId="{BA441A02-3491-465D-8FF9-91F02069860B}" type="presParOf" srcId="{7FC69778-8522-433B-8A74-21C7C1FCFA75}" destId="{1D13CC7E-3164-4864-A45D-2C119752431C}" srcOrd="4" destOrd="0" presId="urn:microsoft.com/office/officeart/2005/8/layout/list1"/>
    <dgm:cxn modelId="{8F91AFB9-36C0-4764-BD8A-F15EB00DAAF7}" type="presParOf" srcId="{1D13CC7E-3164-4864-A45D-2C119752431C}" destId="{2738E490-1FE0-42EE-9716-3ADE3E235719}" srcOrd="0" destOrd="0" presId="urn:microsoft.com/office/officeart/2005/8/layout/list1"/>
    <dgm:cxn modelId="{BB60EEC6-49AE-46A1-BC95-418B9FA36195}" type="presParOf" srcId="{1D13CC7E-3164-4864-A45D-2C119752431C}" destId="{539D3081-ABCC-4758-BD3B-DB318EDBC362}" srcOrd="1" destOrd="0" presId="urn:microsoft.com/office/officeart/2005/8/layout/list1"/>
    <dgm:cxn modelId="{7D32969A-05EF-4A4D-BE60-28A03F8869FC}" type="presParOf" srcId="{7FC69778-8522-433B-8A74-21C7C1FCFA75}" destId="{08098795-14EA-42A0-894C-CC8AD5FE551B}" srcOrd="5" destOrd="0" presId="urn:microsoft.com/office/officeart/2005/8/layout/list1"/>
    <dgm:cxn modelId="{E3DC81AA-485E-40BA-9FC3-011ACC6FC85C}" type="presParOf" srcId="{7FC69778-8522-433B-8A74-21C7C1FCFA75}" destId="{BC2FDEDF-8166-44C5-A93E-043B5817A265}" srcOrd="6" destOrd="0" presId="urn:microsoft.com/office/officeart/2005/8/layout/list1"/>
    <dgm:cxn modelId="{0D09AE3C-5FF7-4E4A-82F4-71036C788905}" type="presParOf" srcId="{7FC69778-8522-433B-8A74-21C7C1FCFA75}" destId="{94DE62EB-8D38-4CBF-B903-61A1A7C281A8}" srcOrd="7" destOrd="0" presId="urn:microsoft.com/office/officeart/2005/8/layout/list1"/>
    <dgm:cxn modelId="{66EB69E0-0ECC-4329-B70B-2B7E8CCBB2F0}" type="presParOf" srcId="{7FC69778-8522-433B-8A74-21C7C1FCFA75}" destId="{5C6B3984-80AA-4724-9FF1-A99FA6A5B990}" srcOrd="8" destOrd="0" presId="urn:microsoft.com/office/officeart/2005/8/layout/list1"/>
    <dgm:cxn modelId="{7E4C16A7-944B-46CF-A4B8-EA2DC10CB770}" type="presParOf" srcId="{5C6B3984-80AA-4724-9FF1-A99FA6A5B990}" destId="{6FB22E52-72C4-49B2-8FDB-80F7A85428B6}" srcOrd="0" destOrd="0" presId="urn:microsoft.com/office/officeart/2005/8/layout/list1"/>
    <dgm:cxn modelId="{8A0417DA-1335-480F-8A1B-25CC2740C938}" type="presParOf" srcId="{5C6B3984-80AA-4724-9FF1-A99FA6A5B990}" destId="{B4734ABC-D6DD-4A8D-B51D-10A4F8C85922}" srcOrd="1" destOrd="0" presId="urn:microsoft.com/office/officeart/2005/8/layout/list1"/>
    <dgm:cxn modelId="{81691ACE-6F0A-4C35-A5BC-7A5B3FC889CC}" type="presParOf" srcId="{7FC69778-8522-433B-8A74-21C7C1FCFA75}" destId="{39AE9957-D331-4E67-BF8D-98D24F68FE11}" srcOrd="9" destOrd="0" presId="urn:microsoft.com/office/officeart/2005/8/layout/list1"/>
    <dgm:cxn modelId="{5ABC369C-BA32-4A07-BC8C-EF5EB199754C}" type="presParOf" srcId="{7FC69778-8522-433B-8A74-21C7C1FCFA75}" destId="{B943353A-D28F-49B7-803E-DDCD71EC1D2A}" srcOrd="10" destOrd="0" presId="urn:microsoft.com/office/officeart/2005/8/layout/list1"/>
    <dgm:cxn modelId="{75D50697-AA94-4788-9716-F6D0EA94FC88}" type="presParOf" srcId="{7FC69778-8522-433B-8A74-21C7C1FCFA75}" destId="{5877AF6D-6D93-4A62-8AF1-CE6ECCC6521F}" srcOrd="11" destOrd="0" presId="urn:microsoft.com/office/officeart/2005/8/layout/list1"/>
    <dgm:cxn modelId="{7ED7DC1B-70C8-4912-9810-7F3C642E57BE}" type="presParOf" srcId="{7FC69778-8522-433B-8A74-21C7C1FCFA75}" destId="{268535BA-F65D-4D7F-BC53-4A7206356F0F}" srcOrd="12" destOrd="0" presId="urn:microsoft.com/office/officeart/2005/8/layout/list1"/>
    <dgm:cxn modelId="{0CCC1E56-0EBF-4DFD-8A9F-D7AA5D79F26E}" type="presParOf" srcId="{268535BA-F65D-4D7F-BC53-4A7206356F0F}" destId="{D8BDEC9E-ECFC-43F7-8A13-A9378A519567}" srcOrd="0" destOrd="0" presId="urn:microsoft.com/office/officeart/2005/8/layout/list1"/>
    <dgm:cxn modelId="{794D78C7-89AD-4EDF-B531-BF30AFE091EF}" type="presParOf" srcId="{268535BA-F65D-4D7F-BC53-4A7206356F0F}" destId="{20208936-331B-4A6E-B8FF-ED2ABFC24E2A}" srcOrd="1" destOrd="0" presId="urn:microsoft.com/office/officeart/2005/8/layout/list1"/>
    <dgm:cxn modelId="{5BB35A02-62E2-4DBE-86DB-B436D84AD37C}" type="presParOf" srcId="{7FC69778-8522-433B-8A74-21C7C1FCFA75}" destId="{645E29A1-5345-4C29-AF38-7F01E1BC1F6F}" srcOrd="13" destOrd="0" presId="urn:microsoft.com/office/officeart/2005/8/layout/list1"/>
    <dgm:cxn modelId="{A50A23CB-B9BF-458F-BB07-1DC544C00014}" type="presParOf" srcId="{7FC69778-8522-433B-8A74-21C7C1FCFA75}" destId="{56002FBA-81CF-42A8-BB3A-E55429BE9CA9}" srcOrd="14" destOrd="0" presId="urn:microsoft.com/office/officeart/2005/8/layout/list1"/>
    <dgm:cxn modelId="{D5860177-FE18-45DA-A3BB-1116C1CF0D09}" type="presParOf" srcId="{7FC69778-8522-433B-8A74-21C7C1FCFA75}" destId="{4E63BD45-CFF1-4D75-8B07-16D241EB74CE}" srcOrd="15" destOrd="0" presId="urn:microsoft.com/office/officeart/2005/8/layout/list1"/>
    <dgm:cxn modelId="{0D0F149E-4E5E-4885-83EC-5667FFB43FB0}" type="presParOf" srcId="{7FC69778-8522-433B-8A74-21C7C1FCFA75}" destId="{E4DB5298-60D4-4F8C-A25A-6DB88CBE40C4}" srcOrd="16" destOrd="0" presId="urn:microsoft.com/office/officeart/2005/8/layout/list1"/>
    <dgm:cxn modelId="{40C1534B-9E56-453B-937E-8389E13800D4}" type="presParOf" srcId="{E4DB5298-60D4-4F8C-A25A-6DB88CBE40C4}" destId="{1D59BE15-4B2B-4848-A42D-3CF8CDF3A3D9}" srcOrd="0" destOrd="0" presId="urn:microsoft.com/office/officeart/2005/8/layout/list1"/>
    <dgm:cxn modelId="{BD5E8710-611C-47E4-8FB5-8A08C3D0E58D}" type="presParOf" srcId="{E4DB5298-60D4-4F8C-A25A-6DB88CBE40C4}" destId="{060C6794-486D-4179-9680-0714EAA8F29D}" srcOrd="1" destOrd="0" presId="urn:microsoft.com/office/officeart/2005/8/layout/list1"/>
    <dgm:cxn modelId="{2F234768-7450-4DFC-A960-E5430DAB5FAF}" type="presParOf" srcId="{7FC69778-8522-433B-8A74-21C7C1FCFA75}" destId="{15CA2F14-03E2-49D9-A168-3A226293B637}" srcOrd="17" destOrd="0" presId="urn:microsoft.com/office/officeart/2005/8/layout/list1"/>
    <dgm:cxn modelId="{F4EF95C5-5A12-4BB3-8747-3F4203E83340}" type="presParOf" srcId="{7FC69778-8522-433B-8A74-21C7C1FCFA75}" destId="{5D4299C9-7688-43AA-8A92-9A3000800422}"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17C891B-665D-44B1-833C-9BC3DD5F4D22}" type="doc">
      <dgm:prSet loTypeId="urn:microsoft.com/office/officeart/2005/8/layout/process1" loCatId="process" qsTypeId="urn:microsoft.com/office/officeart/2005/8/quickstyle/simple5" qsCatId="simple" csTypeId="urn:microsoft.com/office/officeart/2005/8/colors/accent1_2" csCatId="accent1" phldr="1"/>
      <dgm:spPr/>
    </dgm:pt>
    <dgm:pt modelId="{720E7BF1-D947-4D1F-A172-89B6C5AD6C4D}">
      <dgm:prSet phldrT="[Tekst]" custT="1"/>
      <dgm:spPr/>
      <dgm:t>
        <a:bodyPr/>
        <a:lstStyle/>
        <a:p>
          <a:r>
            <a:rPr lang="pl-PL" sz="2400" b="1" dirty="0"/>
            <a:t>Sprawozdani</a:t>
          </a:r>
          <a:r>
            <a:rPr lang="pl-PL" sz="2500" b="1" dirty="0"/>
            <a:t>e</a:t>
          </a:r>
        </a:p>
      </dgm:t>
    </dgm:pt>
    <dgm:pt modelId="{9EEDB887-C345-4E2C-9F5C-29DE8DF7951B}" type="parTrans" cxnId="{4BE6986A-1593-4200-A028-C2C5C7188F09}">
      <dgm:prSet/>
      <dgm:spPr/>
      <dgm:t>
        <a:bodyPr/>
        <a:lstStyle/>
        <a:p>
          <a:endParaRPr lang="pl-PL"/>
        </a:p>
      </dgm:t>
    </dgm:pt>
    <dgm:pt modelId="{44E5E0B0-645D-453A-A129-20B438ABF359}" type="sibTrans" cxnId="{4BE6986A-1593-4200-A028-C2C5C7188F09}">
      <dgm:prSet/>
      <dgm:spPr/>
      <dgm:t>
        <a:bodyPr/>
        <a:lstStyle/>
        <a:p>
          <a:endParaRPr lang="pl-PL"/>
        </a:p>
      </dgm:t>
    </dgm:pt>
    <dgm:pt modelId="{1BBB6510-294D-430A-8494-B95346EB1FA0}">
      <dgm:prSet phldrT="[Tekst]" custT="1"/>
      <dgm:spPr/>
      <dgm:t>
        <a:bodyPr/>
        <a:lstStyle/>
        <a:p>
          <a:r>
            <a:rPr lang="pl-PL" sz="2400" b="1" dirty="0"/>
            <a:t>Ocena</a:t>
          </a:r>
        </a:p>
      </dgm:t>
    </dgm:pt>
    <dgm:pt modelId="{00812202-93BA-47DA-8819-9B04492B1B5D}" type="parTrans" cxnId="{84E1F5AB-53CA-41B7-A6B7-CF0B9E0270BA}">
      <dgm:prSet/>
      <dgm:spPr/>
      <dgm:t>
        <a:bodyPr/>
        <a:lstStyle/>
        <a:p>
          <a:endParaRPr lang="pl-PL"/>
        </a:p>
      </dgm:t>
    </dgm:pt>
    <dgm:pt modelId="{6B7E492E-3880-415D-8C20-1B6C42AA3DB6}" type="sibTrans" cxnId="{84E1F5AB-53CA-41B7-A6B7-CF0B9E0270BA}">
      <dgm:prSet/>
      <dgm:spPr/>
      <dgm:t>
        <a:bodyPr/>
        <a:lstStyle/>
        <a:p>
          <a:endParaRPr lang="pl-PL"/>
        </a:p>
      </dgm:t>
    </dgm:pt>
    <dgm:pt modelId="{BCBED92C-7159-4924-890E-14A6172B8E65}">
      <dgm:prSet phldrT="[Tekst]" custT="1"/>
      <dgm:spPr/>
      <dgm:t>
        <a:bodyPr/>
        <a:lstStyle/>
        <a:p>
          <a:r>
            <a:rPr lang="pl-PL" sz="2400" b="1" dirty="0"/>
            <a:t>Aktualizacja</a:t>
          </a:r>
        </a:p>
      </dgm:t>
    </dgm:pt>
    <dgm:pt modelId="{7D5905F4-617A-4679-8120-C4E7BCE6731B}" type="parTrans" cxnId="{A588690D-026D-4316-843C-26450F5CA61C}">
      <dgm:prSet/>
      <dgm:spPr/>
      <dgm:t>
        <a:bodyPr/>
        <a:lstStyle/>
        <a:p>
          <a:endParaRPr lang="pl-PL"/>
        </a:p>
      </dgm:t>
    </dgm:pt>
    <dgm:pt modelId="{FD722C2D-416B-42EE-9EE2-D4F79C95D69D}" type="sibTrans" cxnId="{A588690D-026D-4316-843C-26450F5CA61C}">
      <dgm:prSet/>
      <dgm:spPr/>
      <dgm:t>
        <a:bodyPr/>
        <a:lstStyle/>
        <a:p>
          <a:endParaRPr lang="pl-PL"/>
        </a:p>
      </dgm:t>
    </dgm:pt>
    <dgm:pt modelId="{86BA80E0-775D-466F-BC26-42DE92006E2F}" type="pres">
      <dgm:prSet presAssocID="{317C891B-665D-44B1-833C-9BC3DD5F4D22}" presName="Name0" presStyleCnt="0">
        <dgm:presLayoutVars>
          <dgm:dir/>
          <dgm:resizeHandles val="exact"/>
        </dgm:presLayoutVars>
      </dgm:prSet>
      <dgm:spPr/>
    </dgm:pt>
    <dgm:pt modelId="{BFBCBD9A-3D11-41AE-8779-75D2E8B06908}" type="pres">
      <dgm:prSet presAssocID="{720E7BF1-D947-4D1F-A172-89B6C5AD6C4D}" presName="node" presStyleLbl="node1" presStyleIdx="0" presStyleCnt="3">
        <dgm:presLayoutVars>
          <dgm:bulletEnabled val="1"/>
        </dgm:presLayoutVars>
      </dgm:prSet>
      <dgm:spPr/>
    </dgm:pt>
    <dgm:pt modelId="{3909F41B-9B87-4898-BE0F-F034724CBEA0}" type="pres">
      <dgm:prSet presAssocID="{44E5E0B0-645D-453A-A129-20B438ABF359}" presName="sibTrans" presStyleLbl="sibTrans2D1" presStyleIdx="0" presStyleCnt="2"/>
      <dgm:spPr/>
    </dgm:pt>
    <dgm:pt modelId="{3F5AEC01-8BB4-41F8-9BBF-4A56A639B038}" type="pres">
      <dgm:prSet presAssocID="{44E5E0B0-645D-453A-A129-20B438ABF359}" presName="connectorText" presStyleLbl="sibTrans2D1" presStyleIdx="0" presStyleCnt="2"/>
      <dgm:spPr/>
    </dgm:pt>
    <dgm:pt modelId="{C15E8982-8C78-4E92-85E4-B2B5BBC15F45}" type="pres">
      <dgm:prSet presAssocID="{1BBB6510-294D-430A-8494-B95346EB1FA0}" presName="node" presStyleLbl="node1" presStyleIdx="1" presStyleCnt="3" custLinFactNeighborX="-1397">
        <dgm:presLayoutVars>
          <dgm:bulletEnabled val="1"/>
        </dgm:presLayoutVars>
      </dgm:prSet>
      <dgm:spPr/>
    </dgm:pt>
    <dgm:pt modelId="{C31D29CC-05F3-4F30-B07D-5D432B13AE27}" type="pres">
      <dgm:prSet presAssocID="{6B7E492E-3880-415D-8C20-1B6C42AA3DB6}" presName="sibTrans" presStyleLbl="sibTrans2D1" presStyleIdx="1" presStyleCnt="2"/>
      <dgm:spPr/>
    </dgm:pt>
    <dgm:pt modelId="{FA032958-8A64-46C7-A9D1-82B7ABF4C7F1}" type="pres">
      <dgm:prSet presAssocID="{6B7E492E-3880-415D-8C20-1B6C42AA3DB6}" presName="connectorText" presStyleLbl="sibTrans2D1" presStyleIdx="1" presStyleCnt="2"/>
      <dgm:spPr/>
    </dgm:pt>
    <dgm:pt modelId="{7063451E-95AC-4E9D-A011-898EA32C37A6}" type="pres">
      <dgm:prSet presAssocID="{BCBED92C-7159-4924-890E-14A6172B8E65}" presName="node" presStyleLbl="node1" presStyleIdx="2" presStyleCnt="3">
        <dgm:presLayoutVars>
          <dgm:bulletEnabled val="1"/>
        </dgm:presLayoutVars>
      </dgm:prSet>
      <dgm:spPr/>
    </dgm:pt>
  </dgm:ptLst>
  <dgm:cxnLst>
    <dgm:cxn modelId="{25BEFFDE-69B4-47C7-8A38-4DEE53B62B50}" type="presOf" srcId="{6B7E492E-3880-415D-8C20-1B6C42AA3DB6}" destId="{FA032958-8A64-46C7-A9D1-82B7ABF4C7F1}" srcOrd="1" destOrd="0" presId="urn:microsoft.com/office/officeart/2005/8/layout/process1"/>
    <dgm:cxn modelId="{7DE0E6BD-E5A6-4555-991E-5BBCB0CE892D}" type="presOf" srcId="{1BBB6510-294D-430A-8494-B95346EB1FA0}" destId="{C15E8982-8C78-4E92-85E4-B2B5BBC15F45}" srcOrd="0" destOrd="0" presId="urn:microsoft.com/office/officeart/2005/8/layout/process1"/>
    <dgm:cxn modelId="{26BD3423-2A0E-4156-960A-6EFBD8F8D0F2}" type="presOf" srcId="{BCBED92C-7159-4924-890E-14A6172B8E65}" destId="{7063451E-95AC-4E9D-A011-898EA32C37A6}" srcOrd="0" destOrd="0" presId="urn:microsoft.com/office/officeart/2005/8/layout/process1"/>
    <dgm:cxn modelId="{CB0A4587-F681-4E26-99B5-EA34BCAC97F9}" type="presOf" srcId="{44E5E0B0-645D-453A-A129-20B438ABF359}" destId="{3F5AEC01-8BB4-41F8-9BBF-4A56A639B038}" srcOrd="1" destOrd="0" presId="urn:microsoft.com/office/officeart/2005/8/layout/process1"/>
    <dgm:cxn modelId="{A588690D-026D-4316-843C-26450F5CA61C}" srcId="{317C891B-665D-44B1-833C-9BC3DD5F4D22}" destId="{BCBED92C-7159-4924-890E-14A6172B8E65}" srcOrd="2" destOrd="0" parTransId="{7D5905F4-617A-4679-8120-C4E7BCE6731B}" sibTransId="{FD722C2D-416B-42EE-9EE2-D4F79C95D69D}"/>
    <dgm:cxn modelId="{4BE6986A-1593-4200-A028-C2C5C7188F09}" srcId="{317C891B-665D-44B1-833C-9BC3DD5F4D22}" destId="{720E7BF1-D947-4D1F-A172-89B6C5AD6C4D}" srcOrd="0" destOrd="0" parTransId="{9EEDB887-C345-4E2C-9F5C-29DE8DF7951B}" sibTransId="{44E5E0B0-645D-453A-A129-20B438ABF359}"/>
    <dgm:cxn modelId="{CB78374C-1927-40ED-A794-2817505F0646}" type="presOf" srcId="{6B7E492E-3880-415D-8C20-1B6C42AA3DB6}" destId="{C31D29CC-05F3-4F30-B07D-5D432B13AE27}" srcOrd="0" destOrd="0" presId="urn:microsoft.com/office/officeart/2005/8/layout/process1"/>
    <dgm:cxn modelId="{1A247809-9F56-4D60-9F07-D2BF0259F950}" type="presOf" srcId="{317C891B-665D-44B1-833C-9BC3DD5F4D22}" destId="{86BA80E0-775D-466F-BC26-42DE92006E2F}" srcOrd="0" destOrd="0" presId="urn:microsoft.com/office/officeart/2005/8/layout/process1"/>
    <dgm:cxn modelId="{84E1F5AB-53CA-41B7-A6B7-CF0B9E0270BA}" srcId="{317C891B-665D-44B1-833C-9BC3DD5F4D22}" destId="{1BBB6510-294D-430A-8494-B95346EB1FA0}" srcOrd="1" destOrd="0" parTransId="{00812202-93BA-47DA-8819-9B04492B1B5D}" sibTransId="{6B7E492E-3880-415D-8C20-1B6C42AA3DB6}"/>
    <dgm:cxn modelId="{5B138448-ACBC-4CE3-8B00-8E7F6F4D90DB}" type="presOf" srcId="{44E5E0B0-645D-453A-A129-20B438ABF359}" destId="{3909F41B-9B87-4898-BE0F-F034724CBEA0}" srcOrd="0" destOrd="0" presId="urn:microsoft.com/office/officeart/2005/8/layout/process1"/>
    <dgm:cxn modelId="{5FF399B5-83E7-40A9-83CF-D39F19D59B53}" type="presOf" srcId="{720E7BF1-D947-4D1F-A172-89B6C5AD6C4D}" destId="{BFBCBD9A-3D11-41AE-8779-75D2E8B06908}" srcOrd="0" destOrd="0" presId="urn:microsoft.com/office/officeart/2005/8/layout/process1"/>
    <dgm:cxn modelId="{5FCFCA8D-286C-4FF0-B15A-C3789954448D}" type="presParOf" srcId="{86BA80E0-775D-466F-BC26-42DE92006E2F}" destId="{BFBCBD9A-3D11-41AE-8779-75D2E8B06908}" srcOrd="0" destOrd="0" presId="urn:microsoft.com/office/officeart/2005/8/layout/process1"/>
    <dgm:cxn modelId="{81369B82-9014-46F3-8EB7-36084417435D}" type="presParOf" srcId="{86BA80E0-775D-466F-BC26-42DE92006E2F}" destId="{3909F41B-9B87-4898-BE0F-F034724CBEA0}" srcOrd="1" destOrd="0" presId="urn:microsoft.com/office/officeart/2005/8/layout/process1"/>
    <dgm:cxn modelId="{A454E1C8-059C-4E80-8F1A-7619DFE74C8F}" type="presParOf" srcId="{3909F41B-9B87-4898-BE0F-F034724CBEA0}" destId="{3F5AEC01-8BB4-41F8-9BBF-4A56A639B038}" srcOrd="0" destOrd="0" presId="urn:microsoft.com/office/officeart/2005/8/layout/process1"/>
    <dgm:cxn modelId="{D7F5F418-4D0A-4A1E-AA1B-6B41FC59D8F8}" type="presParOf" srcId="{86BA80E0-775D-466F-BC26-42DE92006E2F}" destId="{C15E8982-8C78-4E92-85E4-B2B5BBC15F45}" srcOrd="2" destOrd="0" presId="urn:microsoft.com/office/officeart/2005/8/layout/process1"/>
    <dgm:cxn modelId="{C7AC19B1-7934-45B0-9BEC-0C7D79894CA4}" type="presParOf" srcId="{86BA80E0-775D-466F-BC26-42DE92006E2F}" destId="{C31D29CC-05F3-4F30-B07D-5D432B13AE27}" srcOrd="3" destOrd="0" presId="urn:microsoft.com/office/officeart/2005/8/layout/process1"/>
    <dgm:cxn modelId="{8C5FF54B-FD33-446C-AAD4-04E6540B6956}" type="presParOf" srcId="{C31D29CC-05F3-4F30-B07D-5D432B13AE27}" destId="{FA032958-8A64-46C7-A9D1-82B7ABF4C7F1}" srcOrd="0" destOrd="0" presId="urn:microsoft.com/office/officeart/2005/8/layout/process1"/>
    <dgm:cxn modelId="{C1DDD79C-242B-485D-B157-BA11DAD1E847}" type="presParOf" srcId="{86BA80E0-775D-466F-BC26-42DE92006E2F}" destId="{7063451E-95AC-4E9D-A011-898EA32C37A6}"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79CCD44-9177-4A23-AAC2-78A7861860E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pl-PL"/>
        </a:p>
      </dgm:t>
    </dgm:pt>
    <dgm:pt modelId="{D8E45528-F5F4-4484-B112-2D5742AB77AB}">
      <dgm:prSet phldrT="[Tekst]" custT="1"/>
      <dgm:spPr/>
      <dgm:t>
        <a:bodyPr/>
        <a:lstStyle/>
        <a:p>
          <a:pPr algn="just"/>
          <a:r>
            <a:rPr lang="pl-PL" sz="2400" dirty="0">
              <a:latin typeface="Arial" panose="020B0604020202020204" pitchFamily="34" charset="0"/>
              <a:cs typeface="Arial" panose="020B0604020202020204" pitchFamily="34" charset="0"/>
            </a:rPr>
            <a:t>Wszelkie ważne decyzje związane z procesem realizacji Programu Rewitalizacji tj. aktualizacja będą opiniowane przez ZRPR, a decyzja zostanie podjęta gdy zostanie zaakceptowana przez</a:t>
          </a:r>
          <a:r>
            <a:rPr lang="pl-PL" sz="2400" dirty="0"/>
            <a:t>:</a:t>
          </a:r>
        </a:p>
      </dgm:t>
    </dgm:pt>
    <dgm:pt modelId="{C0ADAE4F-D764-4D28-B6AA-C314CAD0EDD3}" type="parTrans" cxnId="{E76727C1-E641-4BD8-8EDC-CACC0B65D3D5}">
      <dgm:prSet/>
      <dgm:spPr/>
      <dgm:t>
        <a:bodyPr/>
        <a:lstStyle/>
        <a:p>
          <a:endParaRPr lang="pl-PL"/>
        </a:p>
      </dgm:t>
    </dgm:pt>
    <dgm:pt modelId="{71B6CDBA-54FD-425E-820E-B61C0226ECE5}" type="sibTrans" cxnId="{E76727C1-E641-4BD8-8EDC-CACC0B65D3D5}">
      <dgm:prSet/>
      <dgm:spPr/>
      <dgm:t>
        <a:bodyPr/>
        <a:lstStyle/>
        <a:p>
          <a:endParaRPr lang="pl-PL"/>
        </a:p>
      </dgm:t>
    </dgm:pt>
    <dgm:pt modelId="{0D0BCCC6-5802-4E05-99B2-0899EC8B80B1}">
      <dgm:prSet custT="1"/>
      <dgm:spPr/>
      <dgm:t>
        <a:bodyPr/>
        <a:lstStyle/>
        <a:p>
          <a:pPr>
            <a:buFont typeface="Symbol" panose="05050102010706020507" pitchFamily="18" charset="2"/>
            <a:buNone/>
          </a:pPr>
          <a:endParaRPr lang="pl-PL" sz="2400" dirty="0">
            <a:latin typeface="Arial" panose="020B0604020202020204" pitchFamily="34" charset="0"/>
            <a:cs typeface="Arial" panose="020B0604020202020204" pitchFamily="34" charset="0"/>
          </a:endParaRPr>
        </a:p>
      </dgm:t>
    </dgm:pt>
    <dgm:pt modelId="{0967FD9D-0F7B-457E-B4DF-A789CF60732D}" type="parTrans" cxnId="{4236D11E-D994-431B-B2AC-4240A72F24F0}">
      <dgm:prSet/>
      <dgm:spPr/>
      <dgm:t>
        <a:bodyPr/>
        <a:lstStyle/>
        <a:p>
          <a:endParaRPr lang="pl-PL"/>
        </a:p>
      </dgm:t>
    </dgm:pt>
    <dgm:pt modelId="{21158A3F-4476-49D9-878A-0172AB07856B}" type="sibTrans" cxnId="{4236D11E-D994-431B-B2AC-4240A72F24F0}">
      <dgm:prSet/>
      <dgm:spPr/>
      <dgm:t>
        <a:bodyPr/>
        <a:lstStyle/>
        <a:p>
          <a:endParaRPr lang="pl-PL"/>
        </a:p>
      </dgm:t>
    </dgm:pt>
    <dgm:pt modelId="{7CFD92F4-1EC0-48ED-9BF7-6DA949C8C2B0}" type="pres">
      <dgm:prSet presAssocID="{F79CCD44-9177-4A23-AAC2-78A7861860E4}" presName="linear" presStyleCnt="0">
        <dgm:presLayoutVars>
          <dgm:dir/>
          <dgm:animLvl val="lvl"/>
          <dgm:resizeHandles val="exact"/>
        </dgm:presLayoutVars>
      </dgm:prSet>
      <dgm:spPr/>
    </dgm:pt>
    <dgm:pt modelId="{587503FD-502B-4054-8A4A-711521E94ECC}" type="pres">
      <dgm:prSet presAssocID="{D8E45528-F5F4-4484-B112-2D5742AB77AB}" presName="parentLin" presStyleCnt="0"/>
      <dgm:spPr/>
    </dgm:pt>
    <dgm:pt modelId="{B86C2959-0FE2-4B3A-B7EE-7A9340189CF3}" type="pres">
      <dgm:prSet presAssocID="{D8E45528-F5F4-4484-B112-2D5742AB77AB}" presName="parentLeftMargin" presStyleLbl="node1" presStyleIdx="0" presStyleCnt="1"/>
      <dgm:spPr/>
    </dgm:pt>
    <dgm:pt modelId="{1BFB97B4-F9AC-4201-88FA-94057DA9005E}" type="pres">
      <dgm:prSet presAssocID="{D8E45528-F5F4-4484-B112-2D5742AB77AB}" presName="parentText" presStyleLbl="node1" presStyleIdx="0" presStyleCnt="1" custScaleX="105046" custScaleY="113161" custLinFactNeighborX="-24800" custLinFactNeighborY="-30318">
        <dgm:presLayoutVars>
          <dgm:chMax val="0"/>
          <dgm:bulletEnabled val="1"/>
        </dgm:presLayoutVars>
      </dgm:prSet>
      <dgm:spPr/>
    </dgm:pt>
    <dgm:pt modelId="{CA0886CB-4817-40EF-A01F-B91DA8E79951}" type="pres">
      <dgm:prSet presAssocID="{D8E45528-F5F4-4484-B112-2D5742AB77AB}" presName="negativeSpace" presStyleCnt="0"/>
      <dgm:spPr/>
    </dgm:pt>
    <dgm:pt modelId="{616B5A50-71B6-4E25-B7B8-66585A1BF3FA}" type="pres">
      <dgm:prSet presAssocID="{D8E45528-F5F4-4484-B112-2D5742AB77AB}" presName="childText" presStyleLbl="conFgAcc1" presStyleIdx="0" presStyleCnt="1" custScaleY="157724" custLinFactNeighborX="134" custLinFactNeighborY="21415">
        <dgm:presLayoutVars>
          <dgm:bulletEnabled val="1"/>
        </dgm:presLayoutVars>
      </dgm:prSet>
      <dgm:spPr/>
    </dgm:pt>
  </dgm:ptLst>
  <dgm:cxnLst>
    <dgm:cxn modelId="{DE8D3569-F128-48A0-8E0B-1586A5F351BA}" type="presOf" srcId="{D8E45528-F5F4-4484-B112-2D5742AB77AB}" destId="{B86C2959-0FE2-4B3A-B7EE-7A9340189CF3}" srcOrd="0" destOrd="0" presId="urn:microsoft.com/office/officeart/2005/8/layout/list1"/>
    <dgm:cxn modelId="{E76727C1-E641-4BD8-8EDC-CACC0B65D3D5}" srcId="{F79CCD44-9177-4A23-AAC2-78A7861860E4}" destId="{D8E45528-F5F4-4484-B112-2D5742AB77AB}" srcOrd="0" destOrd="0" parTransId="{C0ADAE4F-D764-4D28-B6AA-C314CAD0EDD3}" sibTransId="{71B6CDBA-54FD-425E-820E-B61C0226ECE5}"/>
    <dgm:cxn modelId="{18E5A437-8580-4682-B644-0F389E3FC8A2}" type="presOf" srcId="{F79CCD44-9177-4A23-AAC2-78A7861860E4}" destId="{7CFD92F4-1EC0-48ED-9BF7-6DA949C8C2B0}" srcOrd="0" destOrd="0" presId="urn:microsoft.com/office/officeart/2005/8/layout/list1"/>
    <dgm:cxn modelId="{4236D11E-D994-431B-B2AC-4240A72F24F0}" srcId="{D8E45528-F5F4-4484-B112-2D5742AB77AB}" destId="{0D0BCCC6-5802-4E05-99B2-0899EC8B80B1}" srcOrd="0" destOrd="0" parTransId="{0967FD9D-0F7B-457E-B4DF-A789CF60732D}" sibTransId="{21158A3F-4476-49D9-878A-0172AB07856B}"/>
    <dgm:cxn modelId="{1975BE40-72C3-41BB-969F-DB8F1849D724}" type="presOf" srcId="{D8E45528-F5F4-4484-B112-2D5742AB77AB}" destId="{1BFB97B4-F9AC-4201-88FA-94057DA9005E}" srcOrd="1" destOrd="0" presId="urn:microsoft.com/office/officeart/2005/8/layout/list1"/>
    <dgm:cxn modelId="{E0E2BE12-0629-4615-82FD-32CC981AC9D1}" type="presOf" srcId="{0D0BCCC6-5802-4E05-99B2-0899EC8B80B1}" destId="{616B5A50-71B6-4E25-B7B8-66585A1BF3FA}" srcOrd="0" destOrd="0" presId="urn:microsoft.com/office/officeart/2005/8/layout/list1"/>
    <dgm:cxn modelId="{84A16DB1-B61D-4287-8E94-160BA4E46F4B}" type="presParOf" srcId="{7CFD92F4-1EC0-48ED-9BF7-6DA949C8C2B0}" destId="{587503FD-502B-4054-8A4A-711521E94ECC}" srcOrd="0" destOrd="0" presId="urn:microsoft.com/office/officeart/2005/8/layout/list1"/>
    <dgm:cxn modelId="{62A3BE69-3F2E-4D7D-943B-5D23883A8C35}" type="presParOf" srcId="{587503FD-502B-4054-8A4A-711521E94ECC}" destId="{B86C2959-0FE2-4B3A-B7EE-7A9340189CF3}" srcOrd="0" destOrd="0" presId="urn:microsoft.com/office/officeart/2005/8/layout/list1"/>
    <dgm:cxn modelId="{66D05BC5-7D59-43BC-BD33-8267E2EFCE5D}" type="presParOf" srcId="{587503FD-502B-4054-8A4A-711521E94ECC}" destId="{1BFB97B4-F9AC-4201-88FA-94057DA9005E}" srcOrd="1" destOrd="0" presId="urn:microsoft.com/office/officeart/2005/8/layout/list1"/>
    <dgm:cxn modelId="{688368C5-773E-443C-AC45-D0CED51D3AC3}" type="presParOf" srcId="{7CFD92F4-1EC0-48ED-9BF7-6DA949C8C2B0}" destId="{CA0886CB-4817-40EF-A01F-B91DA8E79951}" srcOrd="1" destOrd="0" presId="urn:microsoft.com/office/officeart/2005/8/layout/list1"/>
    <dgm:cxn modelId="{FFDF94C9-A42F-45D4-B778-1E17F4C7CD02}" type="presParOf" srcId="{7CFD92F4-1EC0-48ED-9BF7-6DA949C8C2B0}" destId="{616B5A50-71B6-4E25-B7B8-66585A1BF3FA}"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6CE95-4591-441D-93DD-F95D71B7FD74}">
      <dsp:nvSpPr>
        <dsp:cNvPr id="0" name=""/>
        <dsp:cNvSpPr/>
      </dsp:nvSpPr>
      <dsp:spPr>
        <a:xfrm rot="16200000">
          <a:off x="2052473" y="-2052473"/>
          <a:ext cx="4482970" cy="8587917"/>
        </a:xfrm>
        <a:prstGeom prst="flowChartManualOperation">
          <a:avLst/>
        </a:prstGeom>
        <a:gradFill rotWithShape="0">
          <a:gsLst>
            <a:gs pos="0">
              <a:schemeClr val="accent1">
                <a:hueOff val="0"/>
                <a:satOff val="0"/>
                <a:lumOff val="0"/>
                <a:alphaOff val="0"/>
                <a:tint val="96000"/>
                <a:lumMod val="102000"/>
              </a:schemeClr>
            </a:gs>
            <a:gs pos="100000">
              <a:schemeClr val="accent1">
                <a:hueOff val="0"/>
                <a:satOff val="0"/>
                <a:lumOff val="0"/>
                <a:alphaOff val="0"/>
                <a:shade val="88000"/>
                <a:lumMod val="94000"/>
              </a:schemeClr>
            </a:gs>
          </a:gsLst>
          <a:path path="circle">
            <a:fillToRect l="50000" t="100000" r="100000" b="50000"/>
          </a:path>
        </a:gra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228600" tIns="0" rIns="228600" bIns="0" numCol="1" spcCol="1270" anchor="t" anchorCtr="0">
          <a:noAutofit/>
        </a:bodyPr>
        <a:lstStyle/>
        <a:p>
          <a:pPr marL="0" lvl="0" indent="0" algn="l" defTabSz="1600200">
            <a:lnSpc>
              <a:spcPct val="90000"/>
            </a:lnSpc>
            <a:spcBef>
              <a:spcPct val="0"/>
            </a:spcBef>
            <a:spcAft>
              <a:spcPct val="35000"/>
            </a:spcAft>
            <a:buNone/>
          </a:pPr>
          <a:r>
            <a:rPr lang="pl-PL" sz="3600" kern="1200" dirty="0"/>
            <a:t>PROGRAM REWITALIZACJI</a:t>
          </a:r>
        </a:p>
        <a:p>
          <a:pPr marL="285750" lvl="1" indent="-285750" algn="l" defTabSz="1600200">
            <a:lnSpc>
              <a:spcPct val="90000"/>
            </a:lnSpc>
            <a:spcBef>
              <a:spcPct val="0"/>
            </a:spcBef>
            <a:spcAft>
              <a:spcPct val="15000"/>
            </a:spcAft>
            <a:buChar char="•"/>
          </a:pPr>
          <a:r>
            <a:rPr lang="pl-PL" sz="3600" kern="1200" dirty="0"/>
            <a:t>KOMPLEKSOWOŚĆ</a:t>
          </a:r>
        </a:p>
        <a:p>
          <a:pPr marL="285750" lvl="1" indent="-285750" algn="l" defTabSz="1600200">
            <a:lnSpc>
              <a:spcPct val="90000"/>
            </a:lnSpc>
            <a:spcBef>
              <a:spcPct val="0"/>
            </a:spcBef>
            <a:spcAft>
              <a:spcPct val="15000"/>
            </a:spcAft>
            <a:buChar char="•"/>
          </a:pPr>
          <a:r>
            <a:rPr lang="pl-PL" sz="3600" kern="1200" dirty="0"/>
            <a:t>KONCENTRACJA</a:t>
          </a:r>
        </a:p>
        <a:p>
          <a:pPr marL="285750" lvl="1" indent="-285750" algn="l" defTabSz="1600200">
            <a:lnSpc>
              <a:spcPct val="90000"/>
            </a:lnSpc>
            <a:spcBef>
              <a:spcPct val="0"/>
            </a:spcBef>
            <a:spcAft>
              <a:spcPct val="15000"/>
            </a:spcAft>
            <a:buChar char="•"/>
          </a:pPr>
          <a:r>
            <a:rPr lang="pl-PL" sz="3600" kern="1200" dirty="0"/>
            <a:t>KOMPLEMENTARNOŚĆ</a:t>
          </a:r>
        </a:p>
        <a:p>
          <a:pPr marL="285750" lvl="1" indent="-285750" algn="l" defTabSz="1600200">
            <a:lnSpc>
              <a:spcPct val="90000"/>
            </a:lnSpc>
            <a:spcBef>
              <a:spcPct val="0"/>
            </a:spcBef>
            <a:spcAft>
              <a:spcPct val="15000"/>
            </a:spcAft>
            <a:buChar char="•"/>
          </a:pPr>
          <a:r>
            <a:rPr lang="pl-PL" sz="3600" kern="1200" dirty="0"/>
            <a:t>PARTYCYPACJA</a:t>
          </a:r>
        </a:p>
      </dsp:txBody>
      <dsp:txXfrm rot="5400000">
        <a:off x="0" y="896594"/>
        <a:ext cx="8587917" cy="26897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4C8676-6771-48E1-A99C-327D66F2E4FE}">
      <dsp:nvSpPr>
        <dsp:cNvPr id="0" name=""/>
        <dsp:cNvSpPr/>
      </dsp:nvSpPr>
      <dsp:spPr>
        <a:xfrm>
          <a:off x="0" y="3304162"/>
          <a:ext cx="10307638" cy="108449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l-PL" sz="3200" kern="1200" dirty="0"/>
            <a:t>ZAKŁADANY REZULTAT REWITALIZACJI</a:t>
          </a:r>
        </a:p>
      </dsp:txBody>
      <dsp:txXfrm>
        <a:off x="0" y="3304162"/>
        <a:ext cx="10307638" cy="1084499"/>
      </dsp:txXfrm>
    </dsp:sp>
    <dsp:sp modelId="{EF9A8AA4-295C-465D-A564-083244BD7845}">
      <dsp:nvSpPr>
        <dsp:cNvPr id="0" name=""/>
        <dsp:cNvSpPr/>
      </dsp:nvSpPr>
      <dsp:spPr>
        <a:xfrm rot="10800000">
          <a:off x="0" y="1652469"/>
          <a:ext cx="10307638" cy="1667960"/>
        </a:xfrm>
        <a:prstGeom prst="upArrowCallou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l-PL" sz="3200" kern="1200" dirty="0"/>
            <a:t>DZIAŁANIA INFRASTRUKTURALNE Z EFRR</a:t>
          </a:r>
        </a:p>
      </dsp:txBody>
      <dsp:txXfrm rot="-10800000">
        <a:off x="0" y="1652469"/>
        <a:ext cx="10307638" cy="585454"/>
      </dsp:txXfrm>
    </dsp:sp>
    <dsp:sp modelId="{2F7449EF-68D4-49FA-AC65-8F9469AFF061}">
      <dsp:nvSpPr>
        <dsp:cNvPr id="0" name=""/>
        <dsp:cNvSpPr/>
      </dsp:nvSpPr>
      <dsp:spPr>
        <a:xfrm>
          <a:off x="0" y="2237923"/>
          <a:ext cx="10307638" cy="498720"/>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38100" rIns="213360" bIns="38100" numCol="1" spcCol="1270" anchor="ctr" anchorCtr="0">
          <a:noAutofit/>
        </a:bodyPr>
        <a:lstStyle/>
        <a:p>
          <a:pPr marL="0" lvl="0" indent="0" algn="ctr" defTabSz="1333500">
            <a:lnSpc>
              <a:spcPct val="90000"/>
            </a:lnSpc>
            <a:spcBef>
              <a:spcPct val="0"/>
            </a:spcBef>
            <a:spcAft>
              <a:spcPct val="35000"/>
            </a:spcAft>
            <a:buNone/>
          </a:pPr>
          <a:r>
            <a:rPr lang="pl-PL" sz="3000" kern="1200" dirty="0"/>
            <a:t>PROJEKT   TWARDY </a:t>
          </a:r>
        </a:p>
      </dsp:txBody>
      <dsp:txXfrm>
        <a:off x="0" y="2237923"/>
        <a:ext cx="10307638" cy="498720"/>
      </dsp:txXfrm>
    </dsp:sp>
    <dsp:sp modelId="{BE1FD674-E9FE-4610-8793-577733D627C8}">
      <dsp:nvSpPr>
        <dsp:cNvPr id="0" name=""/>
        <dsp:cNvSpPr/>
      </dsp:nvSpPr>
      <dsp:spPr>
        <a:xfrm rot="10800000">
          <a:off x="0" y="775"/>
          <a:ext cx="10307638" cy="1667960"/>
        </a:xfrm>
        <a:prstGeom prst="upArrowCallou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l-PL" sz="3200" kern="1200" dirty="0"/>
            <a:t>DZIAŁANIA SPOŁECZNE Z EFS</a:t>
          </a:r>
        </a:p>
      </dsp:txBody>
      <dsp:txXfrm rot="-10800000">
        <a:off x="0" y="775"/>
        <a:ext cx="10307638" cy="585454"/>
      </dsp:txXfrm>
    </dsp:sp>
    <dsp:sp modelId="{1EF32D77-BB01-41F2-BC29-D9C313AEEE3B}">
      <dsp:nvSpPr>
        <dsp:cNvPr id="0" name=""/>
        <dsp:cNvSpPr/>
      </dsp:nvSpPr>
      <dsp:spPr>
        <a:xfrm>
          <a:off x="0" y="586230"/>
          <a:ext cx="5153818" cy="498720"/>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38100" rIns="213360" bIns="38100" numCol="1" spcCol="1270" anchor="ctr" anchorCtr="0">
          <a:noAutofit/>
        </a:bodyPr>
        <a:lstStyle/>
        <a:p>
          <a:pPr marL="0" lvl="0" indent="0" algn="ctr" defTabSz="1333500">
            <a:lnSpc>
              <a:spcPct val="90000"/>
            </a:lnSpc>
            <a:spcBef>
              <a:spcPct val="0"/>
            </a:spcBef>
            <a:spcAft>
              <a:spcPct val="35000"/>
            </a:spcAft>
            <a:buNone/>
          </a:pPr>
          <a:r>
            <a:rPr lang="pl-PL" sz="3000" kern="1200" dirty="0"/>
            <a:t>PROJEKT MIĘKKI   A</a:t>
          </a:r>
        </a:p>
      </dsp:txBody>
      <dsp:txXfrm>
        <a:off x="0" y="586230"/>
        <a:ext cx="5153818" cy="498720"/>
      </dsp:txXfrm>
    </dsp:sp>
    <dsp:sp modelId="{DAE477E3-FF27-4B35-9B2A-77F6F1BBE8E6}">
      <dsp:nvSpPr>
        <dsp:cNvPr id="0" name=""/>
        <dsp:cNvSpPr/>
      </dsp:nvSpPr>
      <dsp:spPr>
        <a:xfrm>
          <a:off x="5153819" y="586230"/>
          <a:ext cx="5153818" cy="498720"/>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38100" rIns="213360" bIns="38100" numCol="1" spcCol="1270" anchor="ctr" anchorCtr="0">
          <a:noAutofit/>
        </a:bodyPr>
        <a:lstStyle/>
        <a:p>
          <a:pPr marL="0" lvl="0" indent="0" algn="ctr" defTabSz="1333500">
            <a:lnSpc>
              <a:spcPct val="90000"/>
            </a:lnSpc>
            <a:spcBef>
              <a:spcPct val="0"/>
            </a:spcBef>
            <a:spcAft>
              <a:spcPct val="35000"/>
            </a:spcAft>
            <a:buNone/>
          </a:pPr>
          <a:r>
            <a:rPr lang="pl-PL" sz="3000" kern="1200" dirty="0"/>
            <a:t>PROJEKT MIĘKKI   B</a:t>
          </a:r>
        </a:p>
      </dsp:txBody>
      <dsp:txXfrm>
        <a:off x="5153819" y="586230"/>
        <a:ext cx="5153818" cy="4987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BC1C8-ACAB-4BCB-A05E-571C82075C16}">
      <dsp:nvSpPr>
        <dsp:cNvPr id="0" name=""/>
        <dsp:cNvSpPr/>
      </dsp:nvSpPr>
      <dsp:spPr>
        <a:xfrm>
          <a:off x="0" y="3044847"/>
          <a:ext cx="10387012" cy="999387"/>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l-PL" sz="3200" kern="1200" dirty="0"/>
            <a:t>ZAKŁADANY REZULTAT REWITALIZACJI</a:t>
          </a:r>
        </a:p>
      </dsp:txBody>
      <dsp:txXfrm>
        <a:off x="0" y="3044847"/>
        <a:ext cx="10387012" cy="999387"/>
      </dsp:txXfrm>
    </dsp:sp>
    <dsp:sp modelId="{D6280A6E-1494-45D6-B92D-CC7EB2C627EA}">
      <dsp:nvSpPr>
        <dsp:cNvPr id="0" name=""/>
        <dsp:cNvSpPr/>
      </dsp:nvSpPr>
      <dsp:spPr>
        <a:xfrm rot="10800000">
          <a:off x="0" y="1522781"/>
          <a:ext cx="10387012" cy="1537057"/>
        </a:xfrm>
        <a:prstGeom prst="upArrowCallou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l-PL" sz="3200" kern="1200" dirty="0"/>
            <a:t>DZIAŁANIA SPOŁECZNE Z EFS</a:t>
          </a:r>
        </a:p>
      </dsp:txBody>
      <dsp:txXfrm rot="-10800000">
        <a:off x="0" y="1522781"/>
        <a:ext cx="10387012" cy="539507"/>
      </dsp:txXfrm>
    </dsp:sp>
    <dsp:sp modelId="{17E6F265-1318-4172-B5AB-F943940AA82D}">
      <dsp:nvSpPr>
        <dsp:cNvPr id="0" name=""/>
        <dsp:cNvSpPr/>
      </dsp:nvSpPr>
      <dsp:spPr>
        <a:xfrm>
          <a:off x="0" y="2062288"/>
          <a:ext cx="10387012" cy="459580"/>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marL="0" lvl="0" indent="0" algn="ctr" defTabSz="1200150">
            <a:lnSpc>
              <a:spcPct val="90000"/>
            </a:lnSpc>
            <a:spcBef>
              <a:spcPct val="0"/>
            </a:spcBef>
            <a:spcAft>
              <a:spcPct val="35000"/>
            </a:spcAft>
            <a:buNone/>
          </a:pPr>
          <a:r>
            <a:rPr lang="pl-PL" sz="2700" kern="1200" dirty="0"/>
            <a:t>PROJEKT  MIĘKKI</a:t>
          </a:r>
        </a:p>
      </dsp:txBody>
      <dsp:txXfrm>
        <a:off x="0" y="2062288"/>
        <a:ext cx="10387012" cy="459580"/>
      </dsp:txXfrm>
    </dsp:sp>
    <dsp:sp modelId="{ED5D577A-27DB-41D6-814F-B475F39C815B}">
      <dsp:nvSpPr>
        <dsp:cNvPr id="0" name=""/>
        <dsp:cNvSpPr/>
      </dsp:nvSpPr>
      <dsp:spPr>
        <a:xfrm rot="10800000">
          <a:off x="0" y="714"/>
          <a:ext cx="10387012" cy="1537057"/>
        </a:xfrm>
        <a:prstGeom prst="upArrowCallou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l-PL" sz="3200" kern="1200" dirty="0"/>
            <a:t>DZIAŁANIA INFRSTRUKTURALNE Z EFRR</a:t>
          </a:r>
        </a:p>
      </dsp:txBody>
      <dsp:txXfrm rot="-10800000">
        <a:off x="0" y="714"/>
        <a:ext cx="10387012" cy="539507"/>
      </dsp:txXfrm>
    </dsp:sp>
    <dsp:sp modelId="{4673A9ED-23CE-4005-B8C0-20B86642C62F}">
      <dsp:nvSpPr>
        <dsp:cNvPr id="0" name=""/>
        <dsp:cNvSpPr/>
      </dsp:nvSpPr>
      <dsp:spPr>
        <a:xfrm>
          <a:off x="0" y="540222"/>
          <a:ext cx="10387012" cy="459580"/>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marL="0" lvl="0" indent="0" algn="ctr" defTabSz="1200150">
            <a:lnSpc>
              <a:spcPct val="90000"/>
            </a:lnSpc>
            <a:spcBef>
              <a:spcPct val="0"/>
            </a:spcBef>
            <a:spcAft>
              <a:spcPct val="35000"/>
            </a:spcAft>
            <a:buNone/>
          </a:pPr>
          <a:r>
            <a:rPr lang="pl-PL" sz="2700" kern="1200" dirty="0"/>
            <a:t>PROJEKT   TWARDY</a:t>
          </a:r>
        </a:p>
      </dsp:txBody>
      <dsp:txXfrm>
        <a:off x="0" y="540222"/>
        <a:ext cx="10387012" cy="4595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02364C-957C-40FB-B973-C1AF8B02FD2E}">
      <dsp:nvSpPr>
        <dsp:cNvPr id="0" name=""/>
        <dsp:cNvSpPr/>
      </dsp:nvSpPr>
      <dsp:spPr>
        <a:xfrm>
          <a:off x="0" y="0"/>
          <a:ext cx="8128000" cy="0"/>
        </a:xfrm>
        <a:prstGeom prst="line">
          <a:avLst/>
        </a:prstGeom>
        <a:solidFill>
          <a:schemeClr val="accent1">
            <a:alpha val="90000"/>
            <a:hueOff val="0"/>
            <a:satOff val="0"/>
            <a:lumOff val="0"/>
            <a:alphaOff val="0"/>
          </a:schemeClr>
        </a:solidFill>
        <a:ln w="15875" cap="rnd"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EBE8D6-3C76-42A1-A5B6-FA6CDD7CC644}">
      <dsp:nvSpPr>
        <dsp:cNvPr id="0" name=""/>
        <dsp:cNvSpPr/>
      </dsp:nvSpPr>
      <dsp:spPr>
        <a:xfrm>
          <a:off x="0" y="0"/>
          <a:ext cx="1625600" cy="5418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pl-PL" sz="3500" kern="1200" dirty="0"/>
            <a:t>Cel główny </a:t>
          </a:r>
        </a:p>
      </dsp:txBody>
      <dsp:txXfrm>
        <a:off x="0" y="0"/>
        <a:ext cx="1625600" cy="5418667"/>
      </dsp:txXfrm>
    </dsp:sp>
    <dsp:sp modelId="{438FEC89-A5B2-4CCE-BA5D-54AC2F624069}">
      <dsp:nvSpPr>
        <dsp:cNvPr id="0" name=""/>
        <dsp:cNvSpPr/>
      </dsp:nvSpPr>
      <dsp:spPr>
        <a:xfrm>
          <a:off x="1747520" y="125941"/>
          <a:ext cx="3129280" cy="2518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r>
            <a:rPr lang="pl-PL" sz="4100" kern="1200" dirty="0"/>
            <a:t>Ożywienie Społeczne Gminy Rypin</a:t>
          </a:r>
        </a:p>
      </dsp:txBody>
      <dsp:txXfrm>
        <a:off x="1747520" y="125941"/>
        <a:ext cx="3129280" cy="2518833"/>
      </dsp:txXfrm>
    </dsp:sp>
    <dsp:sp modelId="{5402C548-1E66-4358-B16E-BB4654DEAB78}">
      <dsp:nvSpPr>
        <dsp:cNvPr id="0" name=""/>
        <dsp:cNvSpPr/>
      </dsp:nvSpPr>
      <dsp:spPr>
        <a:xfrm>
          <a:off x="4998720" y="125941"/>
          <a:ext cx="3129280" cy="12594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pl-PL" sz="2400" kern="1200" dirty="0"/>
            <a:t>Wzrost aktywności społecznej mieszkańców Gminy </a:t>
          </a:r>
        </a:p>
      </dsp:txBody>
      <dsp:txXfrm>
        <a:off x="4998720" y="125941"/>
        <a:ext cx="3129280" cy="1259416"/>
      </dsp:txXfrm>
    </dsp:sp>
    <dsp:sp modelId="{72B5C55F-3D89-43CD-8DFF-98F1A36DBDDD}">
      <dsp:nvSpPr>
        <dsp:cNvPr id="0" name=""/>
        <dsp:cNvSpPr/>
      </dsp:nvSpPr>
      <dsp:spPr>
        <a:xfrm>
          <a:off x="4876800" y="1385358"/>
          <a:ext cx="312928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35CF0E-9C25-4095-A1BC-D1A93CCEECFB}">
      <dsp:nvSpPr>
        <dsp:cNvPr id="0" name=""/>
        <dsp:cNvSpPr/>
      </dsp:nvSpPr>
      <dsp:spPr>
        <a:xfrm>
          <a:off x="4998720" y="1385358"/>
          <a:ext cx="3129280" cy="12594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pl-PL" sz="2400" kern="1200" dirty="0"/>
            <a:t>Zmniejszenie poziomu ubóstwa i wykluczenia społecznego </a:t>
          </a:r>
        </a:p>
      </dsp:txBody>
      <dsp:txXfrm>
        <a:off x="4998720" y="1385358"/>
        <a:ext cx="3129280" cy="1259416"/>
      </dsp:txXfrm>
    </dsp:sp>
    <dsp:sp modelId="{FFF98D14-F6D5-4051-82E4-9A0541C23FBD}">
      <dsp:nvSpPr>
        <dsp:cNvPr id="0" name=""/>
        <dsp:cNvSpPr/>
      </dsp:nvSpPr>
      <dsp:spPr>
        <a:xfrm>
          <a:off x="1625600" y="2644775"/>
          <a:ext cx="650240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C6A74CC-E896-41C5-93E7-2FFF03BAAE39}">
      <dsp:nvSpPr>
        <dsp:cNvPr id="0" name=""/>
        <dsp:cNvSpPr/>
      </dsp:nvSpPr>
      <dsp:spPr>
        <a:xfrm>
          <a:off x="1747520" y="2770716"/>
          <a:ext cx="3129280" cy="2518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endParaRPr lang="pl-PL" sz="4100" kern="1200" dirty="0"/>
        </a:p>
      </dsp:txBody>
      <dsp:txXfrm>
        <a:off x="1747520" y="2770716"/>
        <a:ext cx="3129280" cy="2518833"/>
      </dsp:txXfrm>
    </dsp:sp>
    <dsp:sp modelId="{C2235B29-BA01-41E1-B709-499422D3639B}">
      <dsp:nvSpPr>
        <dsp:cNvPr id="0" name=""/>
        <dsp:cNvSpPr/>
      </dsp:nvSpPr>
      <dsp:spPr>
        <a:xfrm>
          <a:off x="1625600" y="5289550"/>
          <a:ext cx="650240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43E212-028D-4EF5-A7C9-21E48A850AAD}">
      <dsp:nvSpPr>
        <dsp:cNvPr id="0" name=""/>
        <dsp:cNvSpPr/>
      </dsp:nvSpPr>
      <dsp:spPr>
        <a:xfrm>
          <a:off x="1867585" y="13201"/>
          <a:ext cx="3714592" cy="3714793"/>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pl-PL" sz="3200" b="1" kern="1200" dirty="0"/>
            <a:t>Pracowania artystyczna</a:t>
          </a:r>
          <a:br>
            <a:rPr lang="pl-PL" sz="3200" b="1" kern="1200" dirty="0"/>
          </a:br>
          <a:r>
            <a:rPr lang="pl-PL" sz="3200" b="1" kern="1200" dirty="0"/>
            <a:t> i sala wykładowa </a:t>
          </a:r>
        </a:p>
      </dsp:txBody>
      <dsp:txXfrm>
        <a:off x="2411574" y="557220"/>
        <a:ext cx="2626614" cy="2626755"/>
      </dsp:txXfrm>
    </dsp:sp>
    <dsp:sp modelId="{A2A54E3F-E32E-43FF-87EF-F89762431BB7}">
      <dsp:nvSpPr>
        <dsp:cNvPr id="0" name=""/>
        <dsp:cNvSpPr/>
      </dsp:nvSpPr>
      <dsp:spPr>
        <a:xfrm>
          <a:off x="3987379" y="-156383"/>
          <a:ext cx="412986" cy="413432"/>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EBBD57-FC67-4F21-9754-23B5C02FE248}">
      <dsp:nvSpPr>
        <dsp:cNvPr id="0" name=""/>
        <dsp:cNvSpPr/>
      </dsp:nvSpPr>
      <dsp:spPr>
        <a:xfrm>
          <a:off x="3009775" y="3452003"/>
          <a:ext cx="299453" cy="299267"/>
        </a:xfrm>
        <a:prstGeom prst="ellipse">
          <a:avLst/>
        </a:prstGeom>
        <a:no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6EA573A-B3B4-4347-BA8D-AB1F3A1C2B2B}">
      <dsp:nvSpPr>
        <dsp:cNvPr id="0" name=""/>
        <dsp:cNvSpPr/>
      </dsp:nvSpPr>
      <dsp:spPr>
        <a:xfrm>
          <a:off x="5821436" y="1520621"/>
          <a:ext cx="299453" cy="299267"/>
        </a:xfrm>
        <a:prstGeom prst="ellipse">
          <a:avLst/>
        </a:prstGeom>
        <a:no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4EB72ED-9580-4C03-B6F9-02822084DC10}">
      <dsp:nvSpPr>
        <dsp:cNvPr id="0" name=""/>
        <dsp:cNvSpPr/>
      </dsp:nvSpPr>
      <dsp:spPr>
        <a:xfrm>
          <a:off x="4390460" y="3770113"/>
          <a:ext cx="412986" cy="413432"/>
        </a:xfrm>
        <a:prstGeom prst="ellipse">
          <a:avLst/>
        </a:prstGeom>
        <a:no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8293D0B-1E97-44F8-AC41-898B3BE5F159}">
      <dsp:nvSpPr>
        <dsp:cNvPr id="0" name=""/>
        <dsp:cNvSpPr/>
      </dsp:nvSpPr>
      <dsp:spPr>
        <a:xfrm>
          <a:off x="3093591" y="430512"/>
          <a:ext cx="299453" cy="299267"/>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2864FA-5547-4595-B748-17ACB1961679}">
      <dsp:nvSpPr>
        <dsp:cNvPr id="0" name=""/>
        <dsp:cNvSpPr/>
      </dsp:nvSpPr>
      <dsp:spPr>
        <a:xfrm>
          <a:off x="2151037" y="2144094"/>
          <a:ext cx="299453" cy="299267"/>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DCBA56-EEE2-4F20-B908-611C640F2D23}">
      <dsp:nvSpPr>
        <dsp:cNvPr id="0" name=""/>
        <dsp:cNvSpPr/>
      </dsp:nvSpPr>
      <dsp:spPr>
        <a:xfrm>
          <a:off x="326398" y="314959"/>
          <a:ext cx="2270117" cy="224672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b="1" kern="1200" dirty="0"/>
            <a:t>Warsztaty artystyczne</a:t>
          </a:r>
        </a:p>
      </dsp:txBody>
      <dsp:txXfrm>
        <a:off x="658849" y="643984"/>
        <a:ext cx="1605215" cy="1588676"/>
      </dsp:txXfrm>
    </dsp:sp>
    <dsp:sp modelId="{65819D04-3078-4FFC-9B57-71832465977A}">
      <dsp:nvSpPr>
        <dsp:cNvPr id="0" name=""/>
        <dsp:cNvSpPr/>
      </dsp:nvSpPr>
      <dsp:spPr>
        <a:xfrm>
          <a:off x="3569821" y="443813"/>
          <a:ext cx="412986" cy="413432"/>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88A16C-36DF-4C6C-8E46-6914DB196ED0}">
      <dsp:nvSpPr>
        <dsp:cNvPr id="0" name=""/>
        <dsp:cNvSpPr/>
      </dsp:nvSpPr>
      <dsp:spPr>
        <a:xfrm>
          <a:off x="848835" y="2635668"/>
          <a:ext cx="746728" cy="747059"/>
        </a:xfrm>
        <a:prstGeom prst="ellipse">
          <a:avLst/>
        </a:prstGeom>
        <a:no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4CF6AEB-6F54-48B8-A226-5E8DDD8B3571}">
      <dsp:nvSpPr>
        <dsp:cNvPr id="0" name=""/>
        <dsp:cNvSpPr/>
      </dsp:nvSpPr>
      <dsp:spPr>
        <a:xfrm>
          <a:off x="5602875" y="-321984"/>
          <a:ext cx="2232316" cy="2099649"/>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b="1" kern="1200" dirty="0"/>
            <a:t>Plenery artystyczne</a:t>
          </a:r>
        </a:p>
      </dsp:txBody>
      <dsp:txXfrm>
        <a:off x="5929790" y="-14498"/>
        <a:ext cx="1578486" cy="1484677"/>
      </dsp:txXfrm>
    </dsp:sp>
    <dsp:sp modelId="{69078F6C-6D9C-40EB-A09F-680073833C4C}">
      <dsp:nvSpPr>
        <dsp:cNvPr id="0" name=""/>
        <dsp:cNvSpPr/>
      </dsp:nvSpPr>
      <dsp:spPr>
        <a:xfrm>
          <a:off x="5289582" y="1015746"/>
          <a:ext cx="412986" cy="413432"/>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B920CF-239F-4283-98E2-093F760BA2DB}">
      <dsp:nvSpPr>
        <dsp:cNvPr id="0" name=""/>
        <dsp:cNvSpPr/>
      </dsp:nvSpPr>
      <dsp:spPr>
        <a:xfrm>
          <a:off x="564621" y="3524603"/>
          <a:ext cx="299453" cy="299267"/>
        </a:xfrm>
        <a:prstGeom prst="ellipse">
          <a:avLst/>
        </a:prstGeom>
        <a:no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32E5A11-B18A-41AF-8FAE-AAB0AD87CA3F}">
      <dsp:nvSpPr>
        <dsp:cNvPr id="0" name=""/>
        <dsp:cNvSpPr/>
      </dsp:nvSpPr>
      <dsp:spPr>
        <a:xfrm>
          <a:off x="3548486" y="3098424"/>
          <a:ext cx="299453" cy="299267"/>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7BAA55-FB10-4C42-B462-C233500F7825}">
      <dsp:nvSpPr>
        <dsp:cNvPr id="0" name=""/>
        <dsp:cNvSpPr/>
      </dsp:nvSpPr>
      <dsp:spPr>
        <a:xfrm>
          <a:off x="6204218" y="2170722"/>
          <a:ext cx="2449939" cy="2334785"/>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b="1" kern="1200" dirty="0"/>
            <a:t>Wycieczki turystyczne </a:t>
          </a:r>
        </a:p>
      </dsp:txBody>
      <dsp:txXfrm>
        <a:off x="6563003" y="2512643"/>
        <a:ext cx="1732369" cy="1650943"/>
      </dsp:txXfrm>
    </dsp:sp>
    <dsp:sp modelId="{3A3CCFD9-A44C-4EFD-A780-C7E097F30DBA}">
      <dsp:nvSpPr>
        <dsp:cNvPr id="0" name=""/>
        <dsp:cNvSpPr/>
      </dsp:nvSpPr>
      <dsp:spPr>
        <a:xfrm>
          <a:off x="6248138" y="2530371"/>
          <a:ext cx="299453" cy="299267"/>
        </a:xfrm>
        <a:prstGeom prst="ellipse">
          <a:avLst/>
        </a:prstGeom>
        <a:no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E3FE518-AA3C-4BE5-9BFE-73F94BDB4D55}">
      <dsp:nvSpPr>
        <dsp:cNvPr id="0" name=""/>
        <dsp:cNvSpPr/>
      </dsp:nvSpPr>
      <dsp:spPr>
        <a:xfrm>
          <a:off x="1828434" y="3397042"/>
          <a:ext cx="2531838" cy="2466927"/>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b="1" kern="1200" dirty="0"/>
            <a:t>Przystanek Rajdu Grunwaldzkiego</a:t>
          </a:r>
        </a:p>
      </dsp:txBody>
      <dsp:txXfrm>
        <a:off x="2199213" y="3758315"/>
        <a:ext cx="1790280" cy="1744381"/>
      </dsp:txXfrm>
    </dsp:sp>
    <dsp:sp modelId="{7261F527-938C-4894-8A03-C183BA5B62F5}">
      <dsp:nvSpPr>
        <dsp:cNvPr id="0" name=""/>
        <dsp:cNvSpPr/>
      </dsp:nvSpPr>
      <dsp:spPr>
        <a:xfrm>
          <a:off x="3687926" y="3824424"/>
          <a:ext cx="299453" cy="299267"/>
        </a:xfrm>
        <a:prstGeom prst="ellipse">
          <a:avLst/>
        </a:prstGeom>
        <a:no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376FE4-07BD-415D-946E-E113770922E5}">
      <dsp:nvSpPr>
        <dsp:cNvPr id="0" name=""/>
        <dsp:cNvSpPr/>
      </dsp:nvSpPr>
      <dsp:spPr>
        <a:xfrm rot="5400000">
          <a:off x="-205857" y="208320"/>
          <a:ext cx="1372383" cy="960668"/>
        </a:xfrm>
        <a:prstGeom prst="chevron">
          <a:avLst/>
        </a:prstGeom>
        <a:gradFill rotWithShape="0">
          <a:gsLst>
            <a:gs pos="0">
              <a:schemeClr val="accent1">
                <a:hueOff val="0"/>
                <a:satOff val="0"/>
                <a:lumOff val="0"/>
                <a:alphaOff val="0"/>
                <a:tint val="96000"/>
                <a:lumMod val="102000"/>
              </a:schemeClr>
            </a:gs>
            <a:gs pos="100000">
              <a:schemeClr val="accent1">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pl-PL" sz="2700" kern="1200" dirty="0"/>
            <a:t>1</a:t>
          </a:r>
        </a:p>
      </dsp:txBody>
      <dsp:txXfrm rot="-5400000">
        <a:off x="1" y="482796"/>
        <a:ext cx="960668" cy="411715"/>
      </dsp:txXfrm>
    </dsp:sp>
    <dsp:sp modelId="{530935CE-F9E2-48BE-93E4-372FC22B8524}">
      <dsp:nvSpPr>
        <dsp:cNvPr id="0" name=""/>
        <dsp:cNvSpPr/>
      </dsp:nvSpPr>
      <dsp:spPr>
        <a:xfrm rot="5400000">
          <a:off x="4698673" y="-3735541"/>
          <a:ext cx="892049" cy="8368058"/>
        </a:xfrm>
        <a:prstGeom prst="round2SameRect">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reflection blurRad="12700" stA="26000" endPos="32000" dist="12700" dir="5400000" sy="-100000" rotWithShape="0"/>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pl-PL" sz="2200" kern="1200" dirty="0"/>
            <a:t>Diagnozowanie i wyznaczanie OZ i propozycji OR</a:t>
          </a:r>
        </a:p>
        <a:p>
          <a:pPr marL="228600" lvl="1" indent="-228600" algn="l" defTabSz="977900">
            <a:lnSpc>
              <a:spcPct val="90000"/>
            </a:lnSpc>
            <a:spcBef>
              <a:spcPct val="0"/>
            </a:spcBef>
            <a:spcAft>
              <a:spcPct val="15000"/>
            </a:spcAft>
            <a:buChar char="•"/>
          </a:pPr>
          <a:endParaRPr lang="pl-PL" sz="2200" kern="1200" dirty="0"/>
        </a:p>
      </dsp:txBody>
      <dsp:txXfrm rot="-5400000">
        <a:off x="960669" y="46009"/>
        <a:ext cx="8324512" cy="804957"/>
      </dsp:txXfrm>
    </dsp:sp>
    <dsp:sp modelId="{EAB111D4-7CC6-4D8A-B913-DF36C7E183FD}">
      <dsp:nvSpPr>
        <dsp:cNvPr id="0" name=""/>
        <dsp:cNvSpPr/>
      </dsp:nvSpPr>
      <dsp:spPr>
        <a:xfrm rot="5400000">
          <a:off x="-205857" y="1383486"/>
          <a:ext cx="1372383" cy="960668"/>
        </a:xfrm>
        <a:prstGeom prst="chevron">
          <a:avLst/>
        </a:prstGeom>
        <a:gradFill rotWithShape="0">
          <a:gsLst>
            <a:gs pos="0">
              <a:schemeClr val="accent1">
                <a:hueOff val="0"/>
                <a:satOff val="0"/>
                <a:lumOff val="0"/>
                <a:alphaOff val="0"/>
                <a:tint val="96000"/>
                <a:lumMod val="102000"/>
              </a:schemeClr>
            </a:gs>
            <a:gs pos="100000">
              <a:schemeClr val="accent1">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pl-PL" sz="2700" kern="1200" dirty="0"/>
            <a:t>2</a:t>
          </a:r>
        </a:p>
      </dsp:txBody>
      <dsp:txXfrm rot="-5400000">
        <a:off x="1" y="1657962"/>
        <a:ext cx="960668" cy="411715"/>
      </dsp:txXfrm>
    </dsp:sp>
    <dsp:sp modelId="{16869693-A485-454F-8822-5B78BCAFD6E5}">
      <dsp:nvSpPr>
        <dsp:cNvPr id="0" name=""/>
        <dsp:cNvSpPr/>
      </dsp:nvSpPr>
      <dsp:spPr>
        <a:xfrm rot="5400000">
          <a:off x="4698673" y="-2560375"/>
          <a:ext cx="892049" cy="8368058"/>
        </a:xfrm>
        <a:prstGeom prst="round2SameRect">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reflection blurRad="12700" stA="26000" endPos="32000" dist="12700" dir="5400000" sy="-100000" rotWithShape="0"/>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pl-PL" sz="2200" kern="1200" dirty="0"/>
            <a:t>Opracowywanie PR</a:t>
          </a:r>
        </a:p>
      </dsp:txBody>
      <dsp:txXfrm rot="-5400000">
        <a:off x="960669" y="1221175"/>
        <a:ext cx="8324512" cy="804957"/>
      </dsp:txXfrm>
    </dsp:sp>
    <dsp:sp modelId="{65FF5E3A-B9E9-465C-BAFA-9A6573CBFE10}">
      <dsp:nvSpPr>
        <dsp:cNvPr id="0" name=""/>
        <dsp:cNvSpPr/>
      </dsp:nvSpPr>
      <dsp:spPr>
        <a:xfrm rot="5400000">
          <a:off x="-205857" y="2558652"/>
          <a:ext cx="1372383" cy="960668"/>
        </a:xfrm>
        <a:prstGeom prst="chevron">
          <a:avLst/>
        </a:prstGeom>
        <a:gradFill rotWithShape="0">
          <a:gsLst>
            <a:gs pos="0">
              <a:schemeClr val="accent1">
                <a:hueOff val="0"/>
                <a:satOff val="0"/>
                <a:lumOff val="0"/>
                <a:alphaOff val="0"/>
                <a:tint val="96000"/>
                <a:lumMod val="102000"/>
              </a:schemeClr>
            </a:gs>
            <a:gs pos="100000">
              <a:schemeClr val="accent1">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pl-PL" sz="2700" kern="1200" dirty="0"/>
            <a:t>3</a:t>
          </a:r>
        </a:p>
      </dsp:txBody>
      <dsp:txXfrm rot="-5400000">
        <a:off x="1" y="2833128"/>
        <a:ext cx="960668" cy="411715"/>
      </dsp:txXfrm>
    </dsp:sp>
    <dsp:sp modelId="{87824D3C-3794-48AF-B911-489FE882421B}">
      <dsp:nvSpPr>
        <dsp:cNvPr id="0" name=""/>
        <dsp:cNvSpPr/>
      </dsp:nvSpPr>
      <dsp:spPr>
        <a:xfrm rot="5400000">
          <a:off x="4698673" y="-1385209"/>
          <a:ext cx="892049" cy="8368058"/>
        </a:xfrm>
        <a:prstGeom prst="round2SameRect">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reflection blurRad="12700" stA="26000" endPos="32000" dist="12700" dir="5400000" sy="-100000" rotWithShape="0"/>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pl-PL" sz="2200" kern="1200" dirty="0"/>
            <a:t>Ustalanie zasad powoływania i funkcjonowania Zespołu ds. realizacji programu rewitalizacji (ZRPR) - forma kontroli obywatelskiej nad PR</a:t>
          </a:r>
        </a:p>
      </dsp:txBody>
      <dsp:txXfrm rot="-5400000">
        <a:off x="960669" y="2396341"/>
        <a:ext cx="8324512" cy="80495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88612A-EE7E-41F7-BD3E-78F3BC0508F4}">
      <dsp:nvSpPr>
        <dsp:cNvPr id="0" name=""/>
        <dsp:cNvSpPr/>
      </dsp:nvSpPr>
      <dsp:spPr>
        <a:xfrm>
          <a:off x="0" y="362355"/>
          <a:ext cx="9342582" cy="5544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B39419E-21EF-4562-9484-8B63D27D428D}">
      <dsp:nvSpPr>
        <dsp:cNvPr id="0" name=""/>
        <dsp:cNvSpPr/>
      </dsp:nvSpPr>
      <dsp:spPr>
        <a:xfrm>
          <a:off x="467129" y="37635"/>
          <a:ext cx="8190781" cy="64944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189" tIns="0" rIns="247189" bIns="0" numCol="1" spcCol="1270" anchor="ctr" anchorCtr="0">
          <a:noAutofit/>
        </a:bodyPr>
        <a:lstStyle/>
        <a:p>
          <a:pPr marL="0" lvl="0" indent="0" algn="l" defTabSz="889000">
            <a:lnSpc>
              <a:spcPct val="90000"/>
            </a:lnSpc>
            <a:spcBef>
              <a:spcPct val="0"/>
            </a:spcBef>
            <a:spcAft>
              <a:spcPct val="35000"/>
            </a:spcAft>
            <a:buNone/>
          </a:pPr>
          <a:r>
            <a:rPr lang="pl-PL" sz="2000" b="1" kern="1200" dirty="0"/>
            <a:t>PRZEDSTAWICIELE WŁADZ GMINY</a:t>
          </a:r>
        </a:p>
      </dsp:txBody>
      <dsp:txXfrm>
        <a:off x="498832" y="69338"/>
        <a:ext cx="8127375" cy="586034"/>
      </dsp:txXfrm>
    </dsp:sp>
    <dsp:sp modelId="{BC2FDEDF-8166-44C5-A93E-043B5817A265}">
      <dsp:nvSpPr>
        <dsp:cNvPr id="0" name=""/>
        <dsp:cNvSpPr/>
      </dsp:nvSpPr>
      <dsp:spPr>
        <a:xfrm>
          <a:off x="0" y="1360276"/>
          <a:ext cx="9342582" cy="5544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9D3081-ABCC-4758-BD3B-DB318EDBC362}">
      <dsp:nvSpPr>
        <dsp:cNvPr id="0" name=""/>
        <dsp:cNvSpPr/>
      </dsp:nvSpPr>
      <dsp:spPr>
        <a:xfrm>
          <a:off x="467129" y="1035556"/>
          <a:ext cx="8205954" cy="64944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189" tIns="0" rIns="247189" bIns="0" numCol="1" spcCol="1270" anchor="ctr" anchorCtr="0">
          <a:noAutofit/>
        </a:bodyPr>
        <a:lstStyle/>
        <a:p>
          <a:pPr marL="0" lvl="0" indent="0" algn="l" defTabSz="889000">
            <a:lnSpc>
              <a:spcPct val="90000"/>
            </a:lnSpc>
            <a:spcBef>
              <a:spcPct val="0"/>
            </a:spcBef>
            <a:spcAft>
              <a:spcPct val="35000"/>
            </a:spcAft>
            <a:buNone/>
          </a:pPr>
          <a:r>
            <a:rPr lang="pl-PL" sz="2000" b="1" kern="1200" dirty="0"/>
            <a:t>PRZEDSIĘBIORCY</a:t>
          </a:r>
        </a:p>
      </dsp:txBody>
      <dsp:txXfrm>
        <a:off x="498832" y="1067259"/>
        <a:ext cx="8142548" cy="586034"/>
      </dsp:txXfrm>
    </dsp:sp>
    <dsp:sp modelId="{B943353A-D28F-49B7-803E-DDCD71EC1D2A}">
      <dsp:nvSpPr>
        <dsp:cNvPr id="0" name=""/>
        <dsp:cNvSpPr/>
      </dsp:nvSpPr>
      <dsp:spPr>
        <a:xfrm>
          <a:off x="0" y="2358196"/>
          <a:ext cx="9342582" cy="5544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734ABC-D6DD-4A8D-B51D-10A4F8C85922}">
      <dsp:nvSpPr>
        <dsp:cNvPr id="0" name=""/>
        <dsp:cNvSpPr/>
      </dsp:nvSpPr>
      <dsp:spPr>
        <a:xfrm>
          <a:off x="467129" y="2033476"/>
          <a:ext cx="8218510" cy="64944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189" tIns="0" rIns="247189" bIns="0" numCol="1" spcCol="1270" anchor="ctr" anchorCtr="0">
          <a:noAutofit/>
        </a:bodyPr>
        <a:lstStyle/>
        <a:p>
          <a:pPr marL="0" lvl="0" indent="0" algn="l" defTabSz="889000">
            <a:lnSpc>
              <a:spcPct val="90000"/>
            </a:lnSpc>
            <a:spcBef>
              <a:spcPct val="0"/>
            </a:spcBef>
            <a:spcAft>
              <a:spcPct val="35000"/>
            </a:spcAft>
            <a:buNone/>
          </a:pPr>
          <a:r>
            <a:rPr lang="pl-PL" sz="2000" b="1" kern="1200" dirty="0"/>
            <a:t>PRZEDSTAWICIELE ORGANIZACJI POZARZĄDOWYCH</a:t>
          </a:r>
        </a:p>
      </dsp:txBody>
      <dsp:txXfrm>
        <a:off x="498832" y="2065179"/>
        <a:ext cx="8155104" cy="586034"/>
      </dsp:txXfrm>
    </dsp:sp>
    <dsp:sp modelId="{56002FBA-81CF-42A8-BB3A-E55429BE9CA9}">
      <dsp:nvSpPr>
        <dsp:cNvPr id="0" name=""/>
        <dsp:cNvSpPr/>
      </dsp:nvSpPr>
      <dsp:spPr>
        <a:xfrm>
          <a:off x="0" y="3356116"/>
          <a:ext cx="9342582" cy="5544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208936-331B-4A6E-B8FF-ED2ABFC24E2A}">
      <dsp:nvSpPr>
        <dsp:cNvPr id="0" name=""/>
        <dsp:cNvSpPr/>
      </dsp:nvSpPr>
      <dsp:spPr>
        <a:xfrm>
          <a:off x="467129" y="3031396"/>
          <a:ext cx="8163052" cy="64944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189" tIns="0" rIns="247189" bIns="0" numCol="1" spcCol="1270" anchor="ctr" anchorCtr="0">
          <a:noAutofit/>
        </a:bodyPr>
        <a:lstStyle/>
        <a:p>
          <a:pPr marL="0" lvl="0" indent="0" algn="l" defTabSz="889000">
            <a:lnSpc>
              <a:spcPct val="90000"/>
            </a:lnSpc>
            <a:spcBef>
              <a:spcPct val="0"/>
            </a:spcBef>
            <a:spcAft>
              <a:spcPct val="35000"/>
            </a:spcAft>
            <a:buNone/>
          </a:pPr>
          <a:r>
            <a:rPr lang="pl-PL" sz="2000" b="1" kern="1200" dirty="0"/>
            <a:t>MIESZKAŃCY</a:t>
          </a:r>
        </a:p>
      </dsp:txBody>
      <dsp:txXfrm>
        <a:off x="498832" y="3063099"/>
        <a:ext cx="8099646" cy="586034"/>
      </dsp:txXfrm>
    </dsp:sp>
    <dsp:sp modelId="{5D4299C9-7688-43AA-8A92-9A3000800422}">
      <dsp:nvSpPr>
        <dsp:cNvPr id="0" name=""/>
        <dsp:cNvSpPr/>
      </dsp:nvSpPr>
      <dsp:spPr>
        <a:xfrm>
          <a:off x="0" y="4354036"/>
          <a:ext cx="9342582" cy="5544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0C6794-486D-4179-9680-0714EAA8F29D}">
      <dsp:nvSpPr>
        <dsp:cNvPr id="0" name=""/>
        <dsp:cNvSpPr/>
      </dsp:nvSpPr>
      <dsp:spPr>
        <a:xfrm>
          <a:off x="467129" y="4029316"/>
          <a:ext cx="8107660" cy="64944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189" tIns="0" rIns="247189" bIns="0" numCol="1" spcCol="1270" anchor="ctr" anchorCtr="0">
          <a:noAutofit/>
        </a:bodyPr>
        <a:lstStyle/>
        <a:p>
          <a:pPr marL="0" lvl="0" indent="0" algn="l" defTabSz="977900">
            <a:lnSpc>
              <a:spcPct val="90000"/>
            </a:lnSpc>
            <a:spcBef>
              <a:spcPct val="0"/>
            </a:spcBef>
            <a:spcAft>
              <a:spcPct val="35000"/>
            </a:spcAft>
            <a:buNone/>
          </a:pPr>
          <a:r>
            <a:rPr lang="pl-PL" sz="2200" b="1" kern="1200" dirty="0"/>
            <a:t>???</a:t>
          </a:r>
        </a:p>
      </dsp:txBody>
      <dsp:txXfrm>
        <a:off x="498832" y="4061019"/>
        <a:ext cx="8044254" cy="58603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BCBD9A-3D11-41AE-8779-75D2E8B06908}">
      <dsp:nvSpPr>
        <dsp:cNvPr id="0" name=""/>
        <dsp:cNvSpPr/>
      </dsp:nvSpPr>
      <dsp:spPr>
        <a:xfrm>
          <a:off x="8296" y="0"/>
          <a:ext cx="2479729" cy="1233055"/>
        </a:xfrm>
        <a:prstGeom prst="roundRect">
          <a:avLst>
            <a:gd name="adj" fmla="val 10000"/>
          </a:avLst>
        </a:prstGeom>
        <a:gradFill rotWithShape="0">
          <a:gsLst>
            <a:gs pos="0">
              <a:schemeClr val="accent1">
                <a:hueOff val="0"/>
                <a:satOff val="0"/>
                <a:lumOff val="0"/>
                <a:alphaOff val="0"/>
                <a:tint val="96000"/>
                <a:lumMod val="102000"/>
              </a:schemeClr>
            </a:gs>
            <a:gs pos="100000">
              <a:schemeClr val="accent1">
                <a:hueOff val="0"/>
                <a:satOff val="0"/>
                <a:lumOff val="0"/>
                <a:alphaOff val="0"/>
                <a:shade val="88000"/>
                <a:lumMod val="94000"/>
              </a:schemeClr>
            </a:gs>
          </a:gsLst>
          <a:path path="circle">
            <a:fillToRect l="50000" t="100000" r="100000" b="50000"/>
          </a:path>
        </a:gra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l-PL" sz="2400" b="1" kern="1200" dirty="0"/>
            <a:t>Sprawozdani</a:t>
          </a:r>
          <a:r>
            <a:rPr lang="pl-PL" sz="2500" b="1" kern="1200" dirty="0"/>
            <a:t>e</a:t>
          </a:r>
        </a:p>
      </dsp:txBody>
      <dsp:txXfrm>
        <a:off x="44411" y="36115"/>
        <a:ext cx="2407499" cy="1160825"/>
      </dsp:txXfrm>
    </dsp:sp>
    <dsp:sp modelId="{3909F41B-9B87-4898-BE0F-F034724CBEA0}">
      <dsp:nvSpPr>
        <dsp:cNvPr id="0" name=""/>
        <dsp:cNvSpPr/>
      </dsp:nvSpPr>
      <dsp:spPr>
        <a:xfrm>
          <a:off x="2732534" y="309041"/>
          <a:ext cx="518358" cy="614972"/>
        </a:xfrm>
        <a:prstGeom prst="rightArrow">
          <a:avLst>
            <a:gd name="adj1" fmla="val 60000"/>
            <a:gd name="adj2" fmla="val 50000"/>
          </a:avLst>
        </a:prstGeom>
        <a:gradFill rotWithShape="0">
          <a:gsLst>
            <a:gs pos="0">
              <a:schemeClr val="accent1">
                <a:tint val="60000"/>
                <a:hueOff val="0"/>
                <a:satOff val="0"/>
                <a:lumOff val="0"/>
                <a:alphaOff val="0"/>
                <a:tint val="96000"/>
                <a:lumMod val="102000"/>
              </a:schemeClr>
            </a:gs>
            <a:gs pos="100000">
              <a:schemeClr val="accent1">
                <a:tint val="60000"/>
                <a:hueOff val="0"/>
                <a:satOff val="0"/>
                <a:lumOff val="0"/>
                <a:alphaOff val="0"/>
                <a:shade val="88000"/>
                <a:lumMod val="94000"/>
              </a:schemeClr>
            </a:gs>
          </a:gsLst>
          <a:path path="circle">
            <a:fillToRect l="50000" t="100000" r="100000" b="50000"/>
          </a:path>
        </a:gra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pl-PL" sz="2600" kern="1200"/>
        </a:p>
      </dsp:txBody>
      <dsp:txXfrm>
        <a:off x="2732534" y="432035"/>
        <a:ext cx="362851" cy="368984"/>
      </dsp:txXfrm>
    </dsp:sp>
    <dsp:sp modelId="{C15E8982-8C78-4E92-85E4-B2B5BBC15F45}">
      <dsp:nvSpPr>
        <dsp:cNvPr id="0" name=""/>
        <dsp:cNvSpPr/>
      </dsp:nvSpPr>
      <dsp:spPr>
        <a:xfrm>
          <a:off x="3466060" y="0"/>
          <a:ext cx="2479729" cy="1233055"/>
        </a:xfrm>
        <a:prstGeom prst="roundRect">
          <a:avLst>
            <a:gd name="adj" fmla="val 10000"/>
          </a:avLst>
        </a:prstGeom>
        <a:gradFill rotWithShape="0">
          <a:gsLst>
            <a:gs pos="0">
              <a:schemeClr val="accent1">
                <a:hueOff val="0"/>
                <a:satOff val="0"/>
                <a:lumOff val="0"/>
                <a:alphaOff val="0"/>
                <a:tint val="96000"/>
                <a:lumMod val="102000"/>
              </a:schemeClr>
            </a:gs>
            <a:gs pos="100000">
              <a:schemeClr val="accent1">
                <a:hueOff val="0"/>
                <a:satOff val="0"/>
                <a:lumOff val="0"/>
                <a:alphaOff val="0"/>
                <a:shade val="88000"/>
                <a:lumMod val="94000"/>
              </a:schemeClr>
            </a:gs>
          </a:gsLst>
          <a:path path="circle">
            <a:fillToRect l="50000" t="100000" r="100000" b="50000"/>
          </a:path>
        </a:gra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l-PL" sz="2400" b="1" kern="1200" dirty="0"/>
            <a:t>Ocena</a:t>
          </a:r>
        </a:p>
      </dsp:txBody>
      <dsp:txXfrm>
        <a:off x="3502175" y="36115"/>
        <a:ext cx="2407499" cy="1160825"/>
      </dsp:txXfrm>
    </dsp:sp>
    <dsp:sp modelId="{C31D29CC-05F3-4F30-B07D-5D432B13AE27}">
      <dsp:nvSpPr>
        <dsp:cNvPr id="0" name=""/>
        <dsp:cNvSpPr/>
      </dsp:nvSpPr>
      <dsp:spPr>
        <a:xfrm>
          <a:off x="6197226" y="309041"/>
          <a:ext cx="533046" cy="614972"/>
        </a:xfrm>
        <a:prstGeom prst="rightArrow">
          <a:avLst>
            <a:gd name="adj1" fmla="val 60000"/>
            <a:gd name="adj2" fmla="val 50000"/>
          </a:avLst>
        </a:prstGeom>
        <a:gradFill rotWithShape="0">
          <a:gsLst>
            <a:gs pos="0">
              <a:schemeClr val="accent1">
                <a:tint val="60000"/>
                <a:hueOff val="0"/>
                <a:satOff val="0"/>
                <a:lumOff val="0"/>
                <a:alphaOff val="0"/>
                <a:tint val="96000"/>
                <a:lumMod val="102000"/>
              </a:schemeClr>
            </a:gs>
            <a:gs pos="100000">
              <a:schemeClr val="accent1">
                <a:tint val="60000"/>
                <a:hueOff val="0"/>
                <a:satOff val="0"/>
                <a:lumOff val="0"/>
                <a:alphaOff val="0"/>
                <a:shade val="88000"/>
                <a:lumMod val="94000"/>
              </a:schemeClr>
            </a:gs>
          </a:gsLst>
          <a:path path="circle">
            <a:fillToRect l="50000" t="100000" r="100000" b="50000"/>
          </a:path>
        </a:gra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pl-PL" sz="2600" kern="1200"/>
        </a:p>
      </dsp:txBody>
      <dsp:txXfrm>
        <a:off x="6197226" y="432035"/>
        <a:ext cx="373132" cy="368984"/>
      </dsp:txXfrm>
    </dsp:sp>
    <dsp:sp modelId="{7063451E-95AC-4E9D-A011-898EA32C37A6}">
      <dsp:nvSpPr>
        <dsp:cNvPr id="0" name=""/>
        <dsp:cNvSpPr/>
      </dsp:nvSpPr>
      <dsp:spPr>
        <a:xfrm>
          <a:off x="6951538" y="0"/>
          <a:ext cx="2479729" cy="1233055"/>
        </a:xfrm>
        <a:prstGeom prst="roundRect">
          <a:avLst>
            <a:gd name="adj" fmla="val 10000"/>
          </a:avLst>
        </a:prstGeom>
        <a:gradFill rotWithShape="0">
          <a:gsLst>
            <a:gs pos="0">
              <a:schemeClr val="accent1">
                <a:hueOff val="0"/>
                <a:satOff val="0"/>
                <a:lumOff val="0"/>
                <a:alphaOff val="0"/>
                <a:tint val="96000"/>
                <a:lumMod val="102000"/>
              </a:schemeClr>
            </a:gs>
            <a:gs pos="100000">
              <a:schemeClr val="accent1">
                <a:hueOff val="0"/>
                <a:satOff val="0"/>
                <a:lumOff val="0"/>
                <a:alphaOff val="0"/>
                <a:shade val="88000"/>
                <a:lumMod val="94000"/>
              </a:schemeClr>
            </a:gs>
          </a:gsLst>
          <a:path path="circle">
            <a:fillToRect l="50000" t="100000" r="100000" b="50000"/>
          </a:path>
        </a:gra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l-PL" sz="2400" b="1" kern="1200" dirty="0"/>
            <a:t>Aktualizacja</a:t>
          </a:r>
        </a:p>
      </dsp:txBody>
      <dsp:txXfrm>
        <a:off x="6987653" y="36115"/>
        <a:ext cx="2407499" cy="116082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6B5A50-71B6-4E25-B7B8-66585A1BF3FA}">
      <dsp:nvSpPr>
        <dsp:cNvPr id="0" name=""/>
        <dsp:cNvSpPr/>
      </dsp:nvSpPr>
      <dsp:spPr>
        <a:xfrm>
          <a:off x="0" y="1678267"/>
          <a:ext cx="10336089" cy="2583519"/>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2195" tIns="1353820" rIns="802195" bIns="170688" numCol="1" spcCol="1270" anchor="t" anchorCtr="0">
          <a:noAutofit/>
        </a:bodyPr>
        <a:lstStyle/>
        <a:p>
          <a:pPr marL="228600" lvl="1" indent="-228600" algn="l" defTabSz="1066800">
            <a:lnSpc>
              <a:spcPct val="90000"/>
            </a:lnSpc>
            <a:spcBef>
              <a:spcPct val="0"/>
            </a:spcBef>
            <a:spcAft>
              <a:spcPct val="15000"/>
            </a:spcAft>
            <a:buFont typeface="Symbol" panose="05050102010706020507" pitchFamily="18" charset="2"/>
            <a:buNone/>
          </a:pPr>
          <a:endParaRPr lang="pl-PL" sz="2400" kern="1200" dirty="0">
            <a:latin typeface="Arial" panose="020B0604020202020204" pitchFamily="34" charset="0"/>
            <a:cs typeface="Arial" panose="020B0604020202020204" pitchFamily="34" charset="0"/>
          </a:endParaRPr>
        </a:p>
      </dsp:txBody>
      <dsp:txXfrm>
        <a:off x="0" y="1678267"/>
        <a:ext cx="10336089" cy="2583519"/>
      </dsp:txXfrm>
    </dsp:sp>
    <dsp:sp modelId="{1BFB97B4-F9AC-4201-88FA-94057DA9005E}">
      <dsp:nvSpPr>
        <dsp:cNvPr id="0" name=""/>
        <dsp:cNvSpPr/>
      </dsp:nvSpPr>
      <dsp:spPr>
        <a:xfrm>
          <a:off x="388636" y="0"/>
          <a:ext cx="7600353" cy="2171333"/>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476" tIns="0" rIns="273476" bIns="0" numCol="1" spcCol="1270" anchor="ctr" anchorCtr="0">
          <a:noAutofit/>
        </a:bodyPr>
        <a:lstStyle/>
        <a:p>
          <a:pPr marL="0" lvl="0" indent="0" algn="just" defTabSz="1066800">
            <a:lnSpc>
              <a:spcPct val="90000"/>
            </a:lnSpc>
            <a:spcBef>
              <a:spcPct val="0"/>
            </a:spcBef>
            <a:spcAft>
              <a:spcPct val="35000"/>
            </a:spcAft>
            <a:buNone/>
          </a:pPr>
          <a:r>
            <a:rPr lang="pl-PL" sz="2400" kern="1200" dirty="0">
              <a:latin typeface="Arial" panose="020B0604020202020204" pitchFamily="34" charset="0"/>
              <a:cs typeface="Arial" panose="020B0604020202020204" pitchFamily="34" charset="0"/>
            </a:rPr>
            <a:t>Wszelkie ważne decyzje związane z procesem realizacji Programu Rewitalizacji tj. aktualizacja będą opiniowane przez ZRPR, a decyzja zostanie podjęta gdy zostanie zaakceptowana przez</a:t>
          </a:r>
          <a:r>
            <a:rPr lang="pl-PL" sz="2400" kern="1200" dirty="0"/>
            <a:t>:</a:t>
          </a:r>
        </a:p>
      </dsp:txBody>
      <dsp:txXfrm>
        <a:off x="494632" y="105996"/>
        <a:ext cx="7388361" cy="1959341"/>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3A6708-118C-4281-A106-E06940A5A3B3}" type="datetimeFigureOut">
              <a:rPr lang="pl-PL" smtClean="0"/>
              <a:pPr/>
              <a:t>04.01.2017</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E08041-07F2-4193-913F-7BBCB9C53F17}" type="slidenum">
              <a:rPr lang="pl-PL" smtClean="0"/>
              <a:pPr/>
              <a:t>‹#›</a:t>
            </a:fld>
            <a:endParaRPr lang="pl-PL"/>
          </a:p>
        </p:txBody>
      </p:sp>
    </p:spTree>
    <p:extLst>
      <p:ext uri="{BB962C8B-B14F-4D97-AF65-F5344CB8AC3E}">
        <p14:creationId xmlns:p14="http://schemas.microsoft.com/office/powerpoint/2010/main" val="877083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pl-PL"/>
              <a:t>Kliknij, aby edytować styl</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8FE432FE-5E4E-4028-9FD7-8AF5A1A01F91}" type="datetime1">
              <a:rPr lang="pl-PL" smtClean="0"/>
              <a:pPr/>
              <a:t>04.01.2017</a:t>
            </a:fld>
            <a:endParaRPr lang="pl-PL"/>
          </a:p>
        </p:txBody>
      </p:sp>
      <p:sp>
        <p:nvSpPr>
          <p:cNvPr id="5" name="Footer Placeholder 4"/>
          <p:cNvSpPr>
            <a:spLocks noGrp="1"/>
          </p:cNvSpPr>
          <p:nvPr>
            <p:ph type="ftr" sz="quarter" idx="11"/>
          </p:nvPr>
        </p:nvSpPr>
        <p:spPr>
          <a:xfrm>
            <a:off x="5332412" y="5883275"/>
            <a:ext cx="4324044" cy="365125"/>
          </a:xfrm>
        </p:spPr>
        <p:txBody>
          <a:bodyPr/>
          <a:lstStyle/>
          <a:p>
            <a:endParaRPr lang="pl-PL"/>
          </a:p>
        </p:txBody>
      </p:sp>
      <p:sp>
        <p:nvSpPr>
          <p:cNvPr id="6" name="Slide Number Placeholder 5"/>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1089042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nchor="ct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28C065F5-B48D-4E17-95F9-22570E3E2369}" type="datetime1">
              <a:rPr lang="pl-PL" smtClean="0"/>
              <a:pPr/>
              <a:t>04.01.2017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a:xfrm>
            <a:off x="10951856" y="5867131"/>
            <a:ext cx="551167" cy="365125"/>
          </a:xfrm>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2807034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pl-PL"/>
              <a:t>Kliknij, aby edytować styl</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709A715D-E687-454A-9F40-4A559239FEFE}" type="datetime1">
              <a:rPr lang="pl-PL" smtClean="0"/>
              <a:pPr/>
              <a:t>04.01.2017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1208675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pl-PL"/>
              <a:t>Kliknij, aby edytować styl</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3FB8C0B6-D89D-4930-9205-F1FF77FFA762}" type="datetime1">
              <a:rPr lang="pl-PL" smtClean="0"/>
              <a:pPr/>
              <a:t>04.01.2017</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2126996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50B4F44F-7079-4C76-8A1F-3CF27061CD74}" type="datetime1">
              <a:rPr lang="pl-PL" smtClean="0"/>
              <a:pPr/>
              <a:t>04.01.2017</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3632511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CBEC49F3-3BB7-42FA-B5E0-6768AE67175A}" type="datetime1">
              <a:rPr lang="pl-PL" smtClean="0"/>
              <a:pPr/>
              <a:t>04.01.2017</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2395290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C46666-6D02-4F79-92C2-A9F250F8B3A1}" type="datetime1">
              <a:rPr lang="pl-PL" smtClean="0"/>
              <a:pPr/>
              <a:t>04.01.2017</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3790563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pl-PL"/>
              <a:t>Kliknij, aby edytować styl</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986D0FB8-17CA-403C-9045-3ACC2C2A7379}" type="datetime1">
              <a:rPr lang="pl-PL" smtClean="0"/>
              <a:pPr/>
              <a:t>04.01.2017</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281744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pl-PL"/>
              <a:t>Kliknij, aby edytować styl</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3F2E78F1-6E7A-4F7B-9D61-12F00C5259D5}" type="datetime1">
              <a:rPr lang="pl-PL" smtClean="0"/>
              <a:pPr/>
              <a:t>04.01.2017</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2375151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33CC8950-FB24-47C1-ACD7-1302BD7921DD}" type="datetime1">
              <a:rPr lang="pl-PL" smtClean="0"/>
              <a:pPr/>
              <a:t>04.01.2017</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1438422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pl-PL"/>
              <a:t>Kliknij, aby edytować styl</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DD6C6B95-8385-42BE-B2B5-4CF629986468}" type="datetime1">
              <a:rPr lang="pl-PL" smtClean="0"/>
              <a:pPr/>
              <a:t>04.01.2017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2985354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pl-PL"/>
              <a:t>Kliknij, aby edytować styl</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Edytuj style wzorca tekstu</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399B05CE-3091-4737-B6F4-D173752FE0AD}" type="datetime1">
              <a:rPr lang="pl-PL" smtClean="0"/>
              <a:pPr/>
              <a:t>04.01.2017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3931231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pl-PL"/>
              <a:t>Kliknij, aby edytować styl</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8408B78C-E3F2-4443-92E1-512716583FD6}" type="datetime1">
              <a:rPr lang="pl-PL" smtClean="0"/>
              <a:pPr/>
              <a:t>04.01.2017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759173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arta nazwy cytatu">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pl-PL"/>
              <a:t>Kliknij, aby edytować styl</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pl-PL"/>
              <a:t>Edytuj style wzorca tekstu</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79D8587D-5FE2-42BC-927F-D0F057CD7E45}" type="datetime1">
              <a:rPr lang="pl-PL" smtClean="0"/>
              <a:pPr/>
              <a:t>04.01.2017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1539694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rawda lub fałsz">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pl-PL"/>
              <a:t>Kliknij, aby edytować styl</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pl-PL"/>
              <a:t>Edytuj style wzorca tekstu</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8CC2E640-D3E1-4C36-B1D1-196799B83E97}" type="datetime1">
              <a:rPr lang="pl-PL" smtClean="0"/>
              <a:pPr/>
              <a:t>04.01.2017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2142183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A4E11E7B-93EF-439A-872C-82BBF06E4954}" type="datetime1">
              <a:rPr lang="pl-PL" smtClean="0"/>
              <a:pPr/>
              <a:t>04.01.2017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30921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70178B8-43E3-4D68-98F0-EF8D81295445}" type="datetime1">
              <a:rPr lang="pl-PL" smtClean="0"/>
              <a:pPr/>
              <a:t>04.01.2017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70DC8AD-665B-483B-AD0F-7B0633FDC6A6}" type="slidenum">
              <a:rPr lang="pl-PL" smtClean="0"/>
              <a:pPr/>
              <a:t>‹#›</a:t>
            </a:fld>
            <a:endParaRPr lang="pl-PL"/>
          </a:p>
        </p:txBody>
      </p:sp>
    </p:spTree>
    <p:extLst>
      <p:ext uri="{BB962C8B-B14F-4D97-AF65-F5344CB8AC3E}">
        <p14:creationId xmlns:p14="http://schemas.microsoft.com/office/powerpoint/2010/main" val="1597463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E19F82D-A2A5-4ECD-BE16-BBEB92958A00}" type="datetime1">
              <a:rPr lang="pl-PL" smtClean="0"/>
              <a:pPr/>
              <a:t>04.01.2017</a:t>
            </a:fld>
            <a:endParaRPr lang="pl-PL"/>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pl-PL"/>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70DC8AD-665B-483B-AD0F-7B0633FDC6A6}" type="slidenum">
              <a:rPr lang="pl-PL" smtClean="0"/>
              <a:pPr/>
              <a:t>‹#›</a:t>
            </a:fld>
            <a:endParaRPr lang="pl-PL"/>
          </a:p>
        </p:txBody>
      </p:sp>
    </p:spTree>
    <p:extLst>
      <p:ext uri="{BB962C8B-B14F-4D97-AF65-F5344CB8AC3E}">
        <p14:creationId xmlns:p14="http://schemas.microsoft.com/office/powerpoint/2010/main" val="1948545947"/>
      </p:ext>
    </p:extLst>
  </p:cSld>
  <p:clrMap bg1="lt1" tx1="dk1" bg2="lt2" tx2="dk2" accent1="accent1" accent2="accent2" accent3="accent3" accent4="accent4" accent5="accent5" accent6="accent6" hlink="hlink" folHlink="folHlink"/>
  <p:sldLayoutIdLst>
    <p:sldLayoutId id="2147484096"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 id="2147484107" r:id="rId12"/>
    <p:sldLayoutId id="2147484108" r:id="rId13"/>
    <p:sldLayoutId id="2147484109" r:id="rId14"/>
    <p:sldLayoutId id="2147484110" r:id="rId15"/>
    <p:sldLayoutId id="2147484111" r:id="rId16"/>
    <p:sldLayoutId id="2147484112" r:id="rId17"/>
  </p:sldLayoutIdLs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a:xfrm>
            <a:off x="4306957" y="1631250"/>
            <a:ext cx="7328590" cy="2110382"/>
          </a:xfrm>
        </p:spPr>
        <p:txBody>
          <a:bodyPr>
            <a:normAutofit/>
          </a:bodyPr>
          <a:lstStyle/>
          <a:p>
            <a:pPr algn="ctr"/>
            <a:r>
              <a:rPr lang="pl-PL" dirty="0"/>
              <a:t>PROGRAM REWITALIZACJI DLA GMINY RYPIN</a:t>
            </a:r>
            <a:br>
              <a:rPr lang="pl-PL" dirty="0"/>
            </a:br>
            <a:r>
              <a:rPr lang="pl-PL" dirty="0"/>
              <a:t>NA LATA </a:t>
            </a:r>
            <a:r>
              <a:rPr lang="pl-PL" sz="3600" dirty="0">
                <a:latin typeface="Arial" panose="020B0604020202020204" pitchFamily="34" charset="0"/>
                <a:cs typeface="Arial" panose="020B0604020202020204" pitchFamily="34" charset="0"/>
              </a:rPr>
              <a:t>2016-2023</a:t>
            </a:r>
            <a:endParaRPr lang="pl-PL" dirty="0">
              <a:latin typeface="Arial" panose="020B0604020202020204" pitchFamily="34" charset="0"/>
              <a:cs typeface="Arial" panose="020B0604020202020204" pitchFamily="34" charset="0"/>
            </a:endParaRPr>
          </a:p>
        </p:txBody>
      </p:sp>
      <p:pic>
        <p:nvPicPr>
          <p:cNvPr id="9" name="Obraz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8958" y="5993078"/>
            <a:ext cx="8104556" cy="854910"/>
          </a:xfrm>
          <a:prstGeom prst="rect">
            <a:avLst/>
          </a:prstGeom>
        </p:spPr>
      </p:pic>
      <p:pic>
        <p:nvPicPr>
          <p:cNvPr id="2" name="Obraz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307" y="1578724"/>
            <a:ext cx="3733650" cy="4325815"/>
          </a:xfrm>
          <a:prstGeom prst="rect">
            <a:avLst/>
          </a:prstGeom>
        </p:spPr>
      </p:pic>
    </p:spTree>
    <p:extLst>
      <p:ext uri="{BB962C8B-B14F-4D97-AF65-F5344CB8AC3E}">
        <p14:creationId xmlns:p14="http://schemas.microsoft.com/office/powerpoint/2010/main" val="3252571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WPROWADZENIE I METODOLOGIA</a:t>
            </a:r>
          </a:p>
        </p:txBody>
      </p:sp>
      <p:sp>
        <p:nvSpPr>
          <p:cNvPr id="3" name="Symbol zastępczy tekstu 2"/>
          <p:cNvSpPr>
            <a:spLocks noGrp="1"/>
          </p:cNvSpPr>
          <p:nvPr>
            <p:ph type="body" idx="1"/>
          </p:nvPr>
        </p:nvSpPr>
        <p:spPr/>
        <p:txBody>
          <a:bodyPr/>
          <a:lstStyle/>
          <a:p>
            <a:r>
              <a:rPr lang="pl-PL" dirty="0"/>
              <a:t>PODSTAWOWE POJĘCIA</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2</a:t>
            </a:fld>
            <a:endParaRPr lang="pl-PL"/>
          </a:p>
        </p:txBody>
      </p:sp>
    </p:spTree>
    <p:extLst>
      <p:ext uri="{BB962C8B-B14F-4D97-AF65-F5344CB8AC3E}">
        <p14:creationId xmlns:p14="http://schemas.microsoft.com/office/powerpoint/2010/main" val="2969235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REWITALIZACJA</a:t>
            </a:r>
          </a:p>
        </p:txBody>
      </p:sp>
      <p:sp>
        <p:nvSpPr>
          <p:cNvPr id="3" name="Symbol zastępczy zawartości 2"/>
          <p:cNvSpPr>
            <a:spLocks noGrp="1"/>
          </p:cNvSpPr>
          <p:nvPr>
            <p:ph idx="1"/>
          </p:nvPr>
        </p:nvSpPr>
        <p:spPr>
          <a:xfrm>
            <a:off x="2112227" y="2160589"/>
            <a:ext cx="8762880" cy="3880773"/>
          </a:xfrm>
        </p:spPr>
        <p:txBody>
          <a:bodyPr>
            <a:noAutofit/>
          </a:bodyPr>
          <a:lstStyle/>
          <a:p>
            <a:pPr marL="0" indent="0">
              <a:buNone/>
            </a:pPr>
            <a:r>
              <a:rPr lang="pl-PL" sz="2800" dirty="0"/>
              <a:t>Proces wyprowadzania obszaru zdegradowanego ze stanu kryzysowego prowadzony w sposób kompleksowy, poprzez zintegrowane działania na rzecz lokalnej społeczności, przestrzeni i gospodarki, skoncentrowane terytorialnie, prowadzone przez interesariuszy rewitalizacji na podstawie programu rewitalizacji</a:t>
            </a:r>
            <a:br>
              <a:rPr lang="pl-PL" dirty="0"/>
            </a:br>
            <a:endParaRPr lang="pl-PL" dirty="0"/>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3</a:t>
            </a:fld>
            <a:endParaRPr lang="pl-PL"/>
          </a:p>
        </p:txBody>
      </p:sp>
    </p:spTree>
    <p:extLst>
      <p:ext uri="{BB962C8B-B14F-4D97-AF65-F5344CB8AC3E}">
        <p14:creationId xmlns:p14="http://schemas.microsoft.com/office/powerpoint/2010/main" val="1114989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484310" y="155714"/>
            <a:ext cx="10018713" cy="1752599"/>
          </a:xfrm>
        </p:spPr>
        <p:txBody>
          <a:bodyPr/>
          <a:lstStyle/>
          <a:p>
            <a:r>
              <a:rPr lang="pl-PL" dirty="0"/>
              <a:t>STAN KRYZYSOWY</a:t>
            </a:r>
          </a:p>
        </p:txBody>
      </p:sp>
      <p:sp>
        <p:nvSpPr>
          <p:cNvPr id="3" name="Symbol zastępczy zawartości 2"/>
          <p:cNvSpPr>
            <a:spLocks noGrp="1"/>
          </p:cNvSpPr>
          <p:nvPr>
            <p:ph idx="1"/>
          </p:nvPr>
        </p:nvSpPr>
        <p:spPr>
          <a:xfrm>
            <a:off x="2054087" y="1563757"/>
            <a:ext cx="9448936" cy="4949687"/>
          </a:xfrm>
        </p:spPr>
        <p:txBody>
          <a:bodyPr>
            <a:normAutofit/>
          </a:bodyPr>
          <a:lstStyle/>
          <a:p>
            <a:pPr marL="0" indent="0">
              <a:spcBef>
                <a:spcPts val="0"/>
              </a:spcBef>
              <a:spcAft>
                <a:spcPts val="0"/>
              </a:spcAft>
              <a:buNone/>
            </a:pPr>
            <a:r>
              <a:rPr lang="pl-PL" sz="2800" dirty="0"/>
              <a:t>Stan wynikający z koncentracji negatywnych zjawisk </a:t>
            </a:r>
          </a:p>
          <a:p>
            <a:pPr>
              <a:spcBef>
                <a:spcPts val="0"/>
              </a:spcBef>
              <a:spcAft>
                <a:spcPts val="0"/>
              </a:spcAft>
            </a:pPr>
            <a:r>
              <a:rPr lang="pl-PL" sz="2800" b="1" dirty="0"/>
              <a:t>społecznych</a:t>
            </a:r>
            <a:r>
              <a:rPr lang="pl-PL" sz="2800" dirty="0"/>
              <a:t> (np. bezrobocia, ubóstwa, niskiego poziomu kapitału społecznego lub poziomu edukacji) </a:t>
            </a:r>
          </a:p>
          <a:p>
            <a:pPr marL="0" indent="0">
              <a:spcBef>
                <a:spcPts val="0"/>
              </a:spcBef>
              <a:spcAft>
                <a:spcPts val="0"/>
              </a:spcAft>
              <a:buNone/>
            </a:pPr>
            <a:r>
              <a:rPr lang="pl-PL" sz="2800" dirty="0"/>
              <a:t>oraz negatywnych zjawisk w przynajmniej jednej ze sfer: </a:t>
            </a:r>
          </a:p>
          <a:p>
            <a:pPr>
              <a:spcBef>
                <a:spcPts val="0"/>
              </a:spcBef>
              <a:spcAft>
                <a:spcPts val="0"/>
              </a:spcAft>
            </a:pPr>
            <a:r>
              <a:rPr lang="pl-PL" sz="2800" b="1" dirty="0"/>
              <a:t>gospodarczej</a:t>
            </a:r>
            <a:r>
              <a:rPr lang="pl-PL" sz="2800" dirty="0"/>
              <a:t> (np. niski stopień przedsiębiorczości), </a:t>
            </a:r>
          </a:p>
          <a:p>
            <a:pPr>
              <a:spcBef>
                <a:spcPts val="0"/>
              </a:spcBef>
              <a:spcAft>
                <a:spcPts val="0"/>
              </a:spcAft>
            </a:pPr>
            <a:r>
              <a:rPr lang="pl-PL" sz="2800" b="1" dirty="0"/>
              <a:t>środowiskowej</a:t>
            </a:r>
            <a:r>
              <a:rPr lang="pl-PL" sz="2800" dirty="0"/>
              <a:t> (np. wysoka emisja szkodliwych gazów </a:t>
            </a:r>
            <a:br>
              <a:rPr lang="pl-PL" sz="2800" dirty="0"/>
            </a:br>
            <a:r>
              <a:rPr lang="pl-PL" sz="2800" dirty="0"/>
              <a:t>i pyłów), </a:t>
            </a:r>
          </a:p>
          <a:p>
            <a:pPr>
              <a:spcBef>
                <a:spcPts val="0"/>
              </a:spcBef>
              <a:spcAft>
                <a:spcPts val="0"/>
              </a:spcAft>
            </a:pPr>
            <a:r>
              <a:rPr lang="pl-PL" sz="2800" b="1" dirty="0"/>
              <a:t>przestrzenno-funkcjonalnej</a:t>
            </a:r>
            <a:r>
              <a:rPr lang="pl-PL" sz="2800" dirty="0"/>
              <a:t> (np. utrudniony dostęp do opieki zdrowotnej) lub </a:t>
            </a:r>
          </a:p>
          <a:p>
            <a:pPr>
              <a:spcBef>
                <a:spcPts val="0"/>
              </a:spcBef>
              <a:spcAft>
                <a:spcPts val="0"/>
              </a:spcAft>
            </a:pPr>
            <a:r>
              <a:rPr lang="pl-PL" sz="2800" b="1" dirty="0"/>
              <a:t>technicznej</a:t>
            </a:r>
            <a:r>
              <a:rPr lang="pl-PL" sz="2800" dirty="0"/>
              <a:t> (np. niedostosowanie budynków użyteczności publicznej do potrzeb osób niepełnosprawnych).</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4</a:t>
            </a:fld>
            <a:endParaRPr lang="pl-PL"/>
          </a:p>
        </p:txBody>
      </p:sp>
    </p:spTree>
    <p:extLst>
      <p:ext uri="{BB962C8B-B14F-4D97-AF65-F5344CB8AC3E}">
        <p14:creationId xmlns:p14="http://schemas.microsoft.com/office/powerpoint/2010/main" val="1862569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OBSZAR ZDEGRADOWANY</a:t>
            </a:r>
          </a:p>
        </p:txBody>
      </p:sp>
      <p:sp>
        <p:nvSpPr>
          <p:cNvPr id="3" name="Symbol zastępczy zawartości 2"/>
          <p:cNvSpPr>
            <a:spLocks noGrp="1"/>
          </p:cNvSpPr>
          <p:nvPr>
            <p:ph idx="1"/>
          </p:nvPr>
        </p:nvSpPr>
        <p:spPr>
          <a:xfrm>
            <a:off x="1484311" y="2292627"/>
            <a:ext cx="10018712" cy="2716695"/>
          </a:xfrm>
        </p:spPr>
        <p:txBody>
          <a:bodyPr anchor="t">
            <a:normAutofit/>
          </a:bodyPr>
          <a:lstStyle/>
          <a:p>
            <a:pPr marL="0" indent="0">
              <a:buNone/>
            </a:pPr>
            <a:r>
              <a:rPr lang="pl-PL" sz="2800" dirty="0"/>
              <a:t>Obszar, na którym zidentyfikowano stan kryzysowy. Obszar zdegradowany może być podzielony na podobszary, w tym podobszary nieposiadające ze sobą wspólnych granic pod warunkiem stwierdzenia stanu kryzysowego na każdym </a:t>
            </a:r>
            <a:br>
              <a:rPr lang="pl-PL" sz="2800" dirty="0"/>
            </a:br>
            <a:r>
              <a:rPr lang="pl-PL" sz="2800" dirty="0"/>
              <a:t>z podobszarów.</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5</a:t>
            </a:fld>
            <a:endParaRPr lang="pl-PL"/>
          </a:p>
        </p:txBody>
      </p:sp>
    </p:spTree>
    <p:extLst>
      <p:ext uri="{BB962C8B-B14F-4D97-AF65-F5344CB8AC3E}">
        <p14:creationId xmlns:p14="http://schemas.microsoft.com/office/powerpoint/2010/main" val="83911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484310" y="119270"/>
            <a:ext cx="10018713" cy="1752599"/>
          </a:xfrm>
        </p:spPr>
        <p:txBody>
          <a:bodyPr/>
          <a:lstStyle/>
          <a:p>
            <a:r>
              <a:rPr lang="pl-PL" dirty="0"/>
              <a:t>OBSZAR REWITALIZACJI</a:t>
            </a:r>
          </a:p>
        </p:txBody>
      </p:sp>
      <p:sp>
        <p:nvSpPr>
          <p:cNvPr id="3" name="Symbol zastępczy zawartości 2"/>
          <p:cNvSpPr>
            <a:spLocks noGrp="1"/>
          </p:cNvSpPr>
          <p:nvPr>
            <p:ph idx="1"/>
          </p:nvPr>
        </p:nvSpPr>
        <p:spPr>
          <a:xfrm>
            <a:off x="1484310" y="1567069"/>
            <a:ext cx="10018713" cy="4409662"/>
          </a:xfrm>
        </p:spPr>
        <p:txBody>
          <a:bodyPr>
            <a:noAutofit/>
          </a:bodyPr>
          <a:lstStyle/>
          <a:p>
            <a:pPr marL="0" indent="0">
              <a:buNone/>
            </a:pPr>
            <a:r>
              <a:rPr lang="pl-PL" sz="2800" dirty="0"/>
              <a:t>Cechuje się szczególną koncentracją negatywnych zjawisk i z uwagi na istotne znaczenie dla lokalnego rozwoju zamierza się na nim prowadzić rewitalizację. Obszar rewitalizacji może obejmować całość lub część obszaru zdegradowanego. Obszar rewitalizacji może być podzielony na podobszary, w tym podobszary nieposiadające ze sobą wspólnych granic. Obszar rewitalizacji nie może obejmować więcej niż:</a:t>
            </a:r>
          </a:p>
          <a:p>
            <a:r>
              <a:rPr lang="pl-PL" dirty="0">
                <a:latin typeface="Arial" panose="020B0604020202020204" pitchFamily="34" charset="0"/>
                <a:cs typeface="Arial" panose="020B0604020202020204" pitchFamily="34" charset="0"/>
              </a:rPr>
              <a:t>20</a:t>
            </a:r>
            <a:r>
              <a:rPr lang="pl-PL" sz="2800" dirty="0"/>
              <a:t>% powierzchni gminy</a:t>
            </a:r>
          </a:p>
          <a:p>
            <a:r>
              <a:rPr lang="pl-PL" dirty="0">
                <a:latin typeface="Arial" panose="020B0604020202020204" pitchFamily="34" charset="0"/>
                <a:cs typeface="Arial" panose="020B0604020202020204" pitchFamily="34" charset="0"/>
              </a:rPr>
              <a:t>30</a:t>
            </a:r>
            <a:r>
              <a:rPr lang="pl-PL" sz="2800" dirty="0"/>
              <a:t>% mieszkańców gminy</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6</a:t>
            </a:fld>
            <a:endParaRPr lang="pl-PL"/>
          </a:p>
        </p:txBody>
      </p:sp>
    </p:spTree>
    <p:extLst>
      <p:ext uri="{BB962C8B-B14F-4D97-AF65-F5344CB8AC3E}">
        <p14:creationId xmlns:p14="http://schemas.microsoft.com/office/powerpoint/2010/main" val="4044478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WPROWADZENIE I METODOLOGIA</a:t>
            </a:r>
          </a:p>
        </p:txBody>
      </p:sp>
      <p:sp>
        <p:nvSpPr>
          <p:cNvPr id="3" name="Symbol zastępczy tekstu 2"/>
          <p:cNvSpPr>
            <a:spLocks noGrp="1"/>
          </p:cNvSpPr>
          <p:nvPr>
            <p:ph type="body" idx="1"/>
          </p:nvPr>
        </p:nvSpPr>
        <p:spPr/>
        <p:txBody>
          <a:bodyPr/>
          <a:lstStyle/>
          <a:p>
            <a:r>
              <a:rPr lang="pl-PL" dirty="0"/>
              <a:t>ZASADY PROGRAMOWANIA REWITALIZACJI</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7</a:t>
            </a:fld>
            <a:endParaRPr lang="pl-PL"/>
          </a:p>
        </p:txBody>
      </p:sp>
    </p:spTree>
    <p:extLst>
      <p:ext uri="{BB962C8B-B14F-4D97-AF65-F5344CB8AC3E}">
        <p14:creationId xmlns:p14="http://schemas.microsoft.com/office/powerpoint/2010/main" val="2988751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PROGRAM REWITALIZACJI</a:t>
            </a:r>
          </a:p>
        </p:txBody>
      </p:sp>
      <p:sp>
        <p:nvSpPr>
          <p:cNvPr id="3" name="Symbol zastępczy zawartości 2"/>
          <p:cNvSpPr>
            <a:spLocks noGrp="1"/>
          </p:cNvSpPr>
          <p:nvPr>
            <p:ph idx="1"/>
          </p:nvPr>
        </p:nvSpPr>
        <p:spPr>
          <a:xfrm>
            <a:off x="1484310" y="2226365"/>
            <a:ext cx="10018713" cy="3564835"/>
          </a:xfrm>
        </p:spPr>
        <p:txBody>
          <a:bodyPr>
            <a:normAutofit/>
          </a:bodyPr>
          <a:lstStyle/>
          <a:p>
            <a:pPr marL="0" indent="0">
              <a:buNone/>
            </a:pPr>
            <a:r>
              <a:rPr lang="pl-PL" sz="2800" dirty="0"/>
              <a:t>Uchwalony przez radę gminy wieloletni program działań w sferze społecznej oraz przynajmniej jednej ze sfer: gospodarczej, przestrzenno-funkcjonalnej, technicznej, środowiskowej, który ma na celu wyprowadzenie obszarów rewitalizacji ze stanu kryzysowego oraz stworzenie warunków do ich zrównoważonego rozwoju. Program rewitalizacji stanowi narzędzie planowania, koordynowania i integrowania różnorodnych aktywności w ramach rewitalizacji. </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8</a:t>
            </a:fld>
            <a:endParaRPr lang="pl-PL"/>
          </a:p>
        </p:txBody>
      </p:sp>
    </p:spTree>
    <p:extLst>
      <p:ext uri="{BB962C8B-B14F-4D97-AF65-F5344CB8AC3E}">
        <p14:creationId xmlns:p14="http://schemas.microsoft.com/office/powerpoint/2010/main" val="3797583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484309" y="155713"/>
            <a:ext cx="10018713" cy="1752599"/>
          </a:xfrm>
        </p:spPr>
        <p:txBody>
          <a:bodyPr/>
          <a:lstStyle/>
          <a:p>
            <a:r>
              <a:rPr lang="pl-PL" dirty="0"/>
              <a:t>PROGRAM REWITALIZACJI </a:t>
            </a:r>
            <a:br>
              <a:rPr lang="pl-PL" dirty="0"/>
            </a:br>
            <a:r>
              <a:rPr lang="pl-PL" dirty="0"/>
              <a:t>GMINY RYPIN</a:t>
            </a:r>
          </a:p>
        </p:txBody>
      </p:sp>
      <p:sp>
        <p:nvSpPr>
          <p:cNvPr id="3" name="Symbol zastępczy zawartości 2"/>
          <p:cNvSpPr>
            <a:spLocks noGrp="1"/>
          </p:cNvSpPr>
          <p:nvPr>
            <p:ph idx="1"/>
          </p:nvPr>
        </p:nvSpPr>
        <p:spPr>
          <a:xfrm>
            <a:off x="1484309" y="2653747"/>
            <a:ext cx="10018713" cy="3124201"/>
          </a:xfrm>
        </p:spPr>
        <p:txBody>
          <a:bodyPr>
            <a:noAutofit/>
          </a:bodyPr>
          <a:lstStyle/>
          <a:p>
            <a:pPr marL="0" indent="0">
              <a:buNone/>
            </a:pPr>
            <a:r>
              <a:rPr lang="pl-PL" dirty="0"/>
              <a:t>Program rewitalizacji dla Gminy Rypin został opracowany od podstaw, na podstawie wytycznych województwa kujawsko-pomorskiego zawartych w opracowaniu: </a:t>
            </a:r>
          </a:p>
          <a:p>
            <a:r>
              <a:rPr lang="pl-PL" dirty="0"/>
              <a:t>ZASADY PROGRAMOWANIA PRZEDSIĘWZIĘĆ REWITALIZACYJNYCH W CELU UBIEGANIA SIĘ O ŚRODKI FINANSOWE W RAMACH REGIONALNEGO PROGRAMU OPERACYJNEGO WOJEWÓDZTWA KUJAWSKO-POMORSKIEGO NA LATA </a:t>
            </a:r>
            <a:r>
              <a:rPr lang="pl-PL" sz="2000" dirty="0">
                <a:latin typeface="Arial" panose="020B0604020202020204" pitchFamily="34" charset="0"/>
                <a:cs typeface="Arial" panose="020B0604020202020204" pitchFamily="34" charset="0"/>
              </a:rPr>
              <a:t>2014-2020</a:t>
            </a:r>
            <a:endParaRPr lang="pl-PL" dirty="0">
              <a:latin typeface="Arial" panose="020B0604020202020204" pitchFamily="34" charset="0"/>
              <a:cs typeface="Arial" panose="020B0604020202020204" pitchFamily="34" charset="0"/>
            </a:endParaRPr>
          </a:p>
          <a:p>
            <a:pPr marL="0" indent="0">
              <a:buNone/>
            </a:pPr>
            <a:r>
              <a:rPr lang="pl-PL" dirty="0"/>
              <a:t>oraz na podstawie: </a:t>
            </a:r>
          </a:p>
          <a:p>
            <a:r>
              <a:rPr lang="pl-PL" dirty="0"/>
              <a:t>„WYTYCZNYCH W ZAKRESIE REWITALIZACJI W PROGRAMACH OPERACYJNYCH NA LATA </a:t>
            </a:r>
            <a:r>
              <a:rPr lang="pl-PL" sz="2000" dirty="0">
                <a:latin typeface="Arial" panose="020B0604020202020204" pitchFamily="34" charset="0"/>
                <a:cs typeface="Arial" panose="020B0604020202020204" pitchFamily="34" charset="0"/>
              </a:rPr>
              <a:t>2014-2020</a:t>
            </a:r>
            <a:r>
              <a:rPr lang="pl-PL" dirty="0"/>
              <a:t>” MINISTERSTWA INFRASTRUKTURY I ROZWOJU Z DN. </a:t>
            </a:r>
            <a:r>
              <a:rPr lang="pl-PL" sz="2000" dirty="0">
                <a:latin typeface="Arial" panose="020B0604020202020204" pitchFamily="34" charset="0"/>
                <a:cs typeface="Arial" panose="020B0604020202020204" pitchFamily="34" charset="0"/>
              </a:rPr>
              <a:t>3</a:t>
            </a:r>
            <a:r>
              <a:rPr lang="pl-PL" dirty="0"/>
              <a:t> LIPCA </a:t>
            </a:r>
            <a:r>
              <a:rPr lang="pl-PL" sz="2000" dirty="0">
                <a:latin typeface="Arial" panose="020B0604020202020204" pitchFamily="34" charset="0"/>
                <a:cs typeface="Arial" panose="020B0604020202020204" pitchFamily="34" charset="0"/>
              </a:rPr>
              <a:t>2015</a:t>
            </a:r>
            <a:r>
              <a:rPr lang="pl-PL" dirty="0"/>
              <a:t> R.</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9</a:t>
            </a:fld>
            <a:endParaRPr lang="pl-PL"/>
          </a:p>
        </p:txBody>
      </p:sp>
    </p:spTree>
    <p:extLst>
      <p:ext uri="{BB962C8B-B14F-4D97-AF65-F5344CB8AC3E}">
        <p14:creationId xmlns:p14="http://schemas.microsoft.com/office/powerpoint/2010/main" val="140948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2823148409"/>
              </p:ext>
            </p:extLst>
          </p:nvPr>
        </p:nvGraphicFramePr>
        <p:xfrm>
          <a:off x="2016333" y="1749286"/>
          <a:ext cx="8596312" cy="44829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ymbol zastępczy numeru slajdu 1"/>
          <p:cNvSpPr>
            <a:spLocks noGrp="1"/>
          </p:cNvSpPr>
          <p:nvPr>
            <p:ph type="sldNum" sz="quarter" idx="12"/>
          </p:nvPr>
        </p:nvSpPr>
        <p:spPr/>
        <p:txBody>
          <a:bodyPr/>
          <a:lstStyle/>
          <a:p>
            <a:fld id="{B70DC8AD-665B-483B-AD0F-7B0633FDC6A6}" type="slidenum">
              <a:rPr lang="pl-PL" smtClean="0"/>
              <a:pPr/>
              <a:t>10</a:t>
            </a:fld>
            <a:endParaRPr lang="pl-PL"/>
          </a:p>
        </p:txBody>
      </p:sp>
      <p:sp>
        <p:nvSpPr>
          <p:cNvPr id="4" name="Tytuł 1"/>
          <p:cNvSpPr>
            <a:spLocks noGrp="1"/>
          </p:cNvSpPr>
          <p:nvPr>
            <p:ph type="title"/>
          </p:nvPr>
        </p:nvSpPr>
        <p:spPr>
          <a:xfrm>
            <a:off x="1484309" y="155713"/>
            <a:ext cx="10018713" cy="1752599"/>
          </a:xfrm>
        </p:spPr>
        <p:txBody>
          <a:bodyPr/>
          <a:lstStyle/>
          <a:p>
            <a:r>
              <a:rPr lang="pl-PL" dirty="0"/>
              <a:t>PROGRAM REWITALIZACJI </a:t>
            </a:r>
            <a:br>
              <a:rPr lang="pl-PL" dirty="0"/>
            </a:br>
            <a:r>
              <a:rPr lang="pl-PL" dirty="0"/>
              <a:t>GMINY RYPIN</a:t>
            </a:r>
          </a:p>
        </p:txBody>
      </p:sp>
    </p:spTree>
    <p:extLst>
      <p:ext uri="{BB962C8B-B14F-4D97-AF65-F5344CB8AC3E}">
        <p14:creationId xmlns:p14="http://schemas.microsoft.com/office/powerpoint/2010/main" val="3063685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484311" y="208722"/>
            <a:ext cx="10018713" cy="1752599"/>
          </a:xfrm>
        </p:spPr>
        <p:txBody>
          <a:bodyPr/>
          <a:lstStyle/>
          <a:p>
            <a:r>
              <a:rPr lang="pl-PL" dirty="0"/>
              <a:t>ASPEKT SPOŁECZNY</a:t>
            </a:r>
          </a:p>
        </p:txBody>
      </p:sp>
      <p:sp>
        <p:nvSpPr>
          <p:cNvPr id="3" name="Symbol zastępczy zawartości 2"/>
          <p:cNvSpPr>
            <a:spLocks noGrp="1"/>
          </p:cNvSpPr>
          <p:nvPr>
            <p:ph idx="1"/>
          </p:nvPr>
        </p:nvSpPr>
        <p:spPr>
          <a:xfrm>
            <a:off x="1669840" y="1759225"/>
            <a:ext cx="10018713" cy="5098775"/>
          </a:xfrm>
        </p:spPr>
        <p:txBody>
          <a:bodyPr>
            <a:noAutofit/>
          </a:bodyPr>
          <a:lstStyle/>
          <a:p>
            <a:pPr marL="0" indent="0">
              <a:buNone/>
            </a:pPr>
            <a:r>
              <a:rPr lang="pl-PL" sz="2800" dirty="0"/>
              <a:t>Najważniejszy w rewitalizacji jest </a:t>
            </a:r>
            <a:r>
              <a:rPr lang="pl-PL" sz="2800" b="1" dirty="0"/>
              <a:t>aspekt społeczny</a:t>
            </a:r>
            <a:r>
              <a:rPr lang="pl-PL" sz="2800" dirty="0"/>
              <a:t>. Z tego względu należy przede wszystkim zaplanować działania ukierunkowane na zmniejszenie lub eliminację negatywnych zjawisk społecznych występujących na danym obszarze. Są to tzw. działania</a:t>
            </a:r>
            <a:r>
              <a:rPr lang="pl-PL" sz="2800" b="1" dirty="0"/>
              <a:t> „miękkie</a:t>
            </a:r>
            <a:r>
              <a:rPr lang="pl-PL" sz="2800" dirty="0"/>
              <a:t>” (finansowane ze środków EFS).</a:t>
            </a:r>
          </a:p>
          <a:p>
            <a:pPr marL="0" indent="0">
              <a:buNone/>
            </a:pPr>
            <a:r>
              <a:rPr lang="pl-PL" sz="2800" dirty="0"/>
              <a:t>W ramach programu rewitalizacji można zaplanować także projekty infrastrukturalne, tzw. projekty</a:t>
            </a:r>
            <a:r>
              <a:rPr lang="pl-PL" sz="2800" b="1" dirty="0"/>
              <a:t> „twarde</a:t>
            </a:r>
            <a:r>
              <a:rPr lang="pl-PL" sz="2800" dirty="0"/>
              <a:t>” (finansowane ze środków EFRR), ale muszą one pełnić funkcję uzupełniającą wobec działań „miękkich”.</a:t>
            </a:r>
          </a:p>
          <a:p>
            <a:pPr marL="0" indent="0">
              <a:buNone/>
            </a:pPr>
            <a:endParaRPr lang="pl-PL" sz="1800" dirty="0"/>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11</a:t>
            </a:fld>
            <a:endParaRPr lang="pl-PL"/>
          </a:p>
        </p:txBody>
      </p:sp>
    </p:spTree>
    <p:extLst>
      <p:ext uri="{BB962C8B-B14F-4D97-AF65-F5344CB8AC3E}">
        <p14:creationId xmlns:p14="http://schemas.microsoft.com/office/powerpoint/2010/main" val="3579463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471059" y="73026"/>
            <a:ext cx="10018713" cy="1752599"/>
          </a:xfrm>
        </p:spPr>
        <p:txBody>
          <a:bodyPr/>
          <a:lstStyle/>
          <a:p>
            <a:r>
              <a:rPr lang="pl-PL" dirty="0"/>
              <a:t>PRZYKŁADOWY SCHEMAT DZIAŁAŃ REWITALIZACYJNYCH #1</a:t>
            </a:r>
          </a:p>
        </p:txBody>
      </p:sp>
      <p:graphicFrame>
        <p:nvGraphicFramePr>
          <p:cNvPr id="9" name="Symbol zastępczy zawartości 8"/>
          <p:cNvGraphicFramePr>
            <a:graphicFrameLocks noGrp="1"/>
          </p:cNvGraphicFramePr>
          <p:nvPr>
            <p:ph sz="half" idx="1"/>
            <p:extLst>
              <p:ext uri="{D42A27DB-BD31-4B8C-83A1-F6EECF244321}">
                <p14:modId xmlns:p14="http://schemas.microsoft.com/office/powerpoint/2010/main" val="4161357250"/>
              </p:ext>
            </p:extLst>
          </p:nvPr>
        </p:nvGraphicFramePr>
        <p:xfrm>
          <a:off x="1182134" y="2117173"/>
          <a:ext cx="10307638" cy="4389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ymbol zastępczy numeru slajdu 2"/>
          <p:cNvSpPr>
            <a:spLocks noGrp="1"/>
          </p:cNvSpPr>
          <p:nvPr>
            <p:ph type="sldNum" sz="quarter" idx="12"/>
          </p:nvPr>
        </p:nvSpPr>
        <p:spPr/>
        <p:txBody>
          <a:bodyPr/>
          <a:lstStyle/>
          <a:p>
            <a:fld id="{B70DC8AD-665B-483B-AD0F-7B0633FDC6A6}" type="slidenum">
              <a:rPr lang="pl-PL" smtClean="0"/>
              <a:pPr/>
              <a:t>12</a:t>
            </a:fld>
            <a:endParaRPr lang="pl-PL"/>
          </a:p>
        </p:txBody>
      </p:sp>
    </p:spTree>
    <p:extLst>
      <p:ext uri="{BB962C8B-B14F-4D97-AF65-F5344CB8AC3E}">
        <p14:creationId xmlns:p14="http://schemas.microsoft.com/office/powerpoint/2010/main" val="554080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484311" y="73026"/>
            <a:ext cx="10018713" cy="1752599"/>
          </a:xfrm>
        </p:spPr>
        <p:txBody>
          <a:bodyPr/>
          <a:lstStyle/>
          <a:p>
            <a:r>
              <a:rPr lang="pl-PL" dirty="0"/>
              <a:t>PRZYKŁADOWY SCHEMAT DZIAŁAŃ REWITALIZACYJNCYH #2</a:t>
            </a:r>
          </a:p>
        </p:txBody>
      </p:sp>
      <p:graphicFrame>
        <p:nvGraphicFramePr>
          <p:cNvPr id="5" name="Symbol zastępczy zawartości 4"/>
          <p:cNvGraphicFramePr>
            <a:graphicFrameLocks noGrp="1"/>
          </p:cNvGraphicFramePr>
          <p:nvPr>
            <p:ph sz="half" idx="1"/>
            <p:extLst>
              <p:ext uri="{D42A27DB-BD31-4B8C-83A1-F6EECF244321}">
                <p14:modId xmlns:p14="http://schemas.microsoft.com/office/powerpoint/2010/main" val="255020606"/>
              </p:ext>
            </p:extLst>
          </p:nvPr>
        </p:nvGraphicFramePr>
        <p:xfrm>
          <a:off x="1116011" y="2302703"/>
          <a:ext cx="10387013" cy="4044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ymbol zastępczy numeru slajdu 2"/>
          <p:cNvSpPr>
            <a:spLocks noGrp="1"/>
          </p:cNvSpPr>
          <p:nvPr>
            <p:ph type="sldNum" sz="quarter" idx="12"/>
          </p:nvPr>
        </p:nvSpPr>
        <p:spPr/>
        <p:txBody>
          <a:bodyPr/>
          <a:lstStyle/>
          <a:p>
            <a:fld id="{B70DC8AD-665B-483B-AD0F-7B0633FDC6A6}" type="slidenum">
              <a:rPr lang="pl-PL" smtClean="0"/>
              <a:pPr/>
              <a:t>13</a:t>
            </a:fld>
            <a:endParaRPr lang="pl-PL"/>
          </a:p>
        </p:txBody>
      </p:sp>
    </p:spTree>
    <p:extLst>
      <p:ext uri="{BB962C8B-B14F-4D97-AF65-F5344CB8AC3E}">
        <p14:creationId xmlns:p14="http://schemas.microsoft.com/office/powerpoint/2010/main" val="385285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DIAGNOZA GMINY</a:t>
            </a:r>
          </a:p>
        </p:txBody>
      </p:sp>
      <p:sp>
        <p:nvSpPr>
          <p:cNvPr id="3" name="Symbol zastępczy numeru slajdu 2"/>
          <p:cNvSpPr>
            <a:spLocks noGrp="1"/>
          </p:cNvSpPr>
          <p:nvPr>
            <p:ph type="sldNum" sz="quarter" idx="12"/>
          </p:nvPr>
        </p:nvSpPr>
        <p:spPr/>
        <p:txBody>
          <a:bodyPr/>
          <a:lstStyle/>
          <a:p>
            <a:fld id="{B70DC8AD-665B-483B-AD0F-7B0633FDC6A6}" type="slidenum">
              <a:rPr lang="pl-PL" smtClean="0"/>
              <a:pPr/>
              <a:t>14</a:t>
            </a:fld>
            <a:endParaRPr lang="pl-PL"/>
          </a:p>
        </p:txBody>
      </p:sp>
    </p:spTree>
    <p:extLst>
      <p:ext uri="{BB962C8B-B14F-4D97-AF65-F5344CB8AC3E}">
        <p14:creationId xmlns:p14="http://schemas.microsoft.com/office/powerpoint/2010/main" val="3603618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6134" y="606287"/>
            <a:ext cx="10018713" cy="1752599"/>
          </a:xfrm>
        </p:spPr>
        <p:txBody>
          <a:bodyPr/>
          <a:lstStyle/>
          <a:p>
            <a:pPr algn="l"/>
            <a:r>
              <a:rPr lang="pl-PL" dirty="0"/>
              <a:t>PROBLEMY</a:t>
            </a:r>
          </a:p>
        </p:txBody>
      </p:sp>
      <p:sp>
        <p:nvSpPr>
          <p:cNvPr id="3" name="Content Placeholder 2"/>
          <p:cNvSpPr>
            <a:spLocks noGrp="1"/>
          </p:cNvSpPr>
          <p:nvPr>
            <p:ph idx="1"/>
          </p:nvPr>
        </p:nvSpPr>
        <p:spPr>
          <a:xfrm>
            <a:off x="2506134" y="1839390"/>
            <a:ext cx="8596668" cy="4392866"/>
          </a:xfrm>
        </p:spPr>
        <p:txBody>
          <a:bodyPr>
            <a:normAutofit/>
          </a:bodyPr>
          <a:lstStyle/>
          <a:p>
            <a:pPr marL="457200" indent="-457200">
              <a:spcBef>
                <a:spcPts val="1200"/>
              </a:spcBef>
              <a:buFont typeface="Arial" pitchFamily="34" charset="0"/>
              <a:buChar char="•"/>
            </a:pPr>
            <a:r>
              <a:rPr lang="pl-PL" sz="2800" dirty="0">
                <a:latin typeface="Times New Roman" pitchFamily="18" charset="0"/>
                <a:cs typeface="Times New Roman" pitchFamily="18" charset="0"/>
              </a:rPr>
              <a:t>Niedostateczna ilość i jakość dróg gminnych</a:t>
            </a:r>
          </a:p>
          <a:p>
            <a:pPr marL="457200" indent="-457200">
              <a:spcBef>
                <a:spcPts val="1200"/>
              </a:spcBef>
              <a:buFont typeface="Arial" pitchFamily="34" charset="0"/>
              <a:buChar char="•"/>
            </a:pPr>
            <a:r>
              <a:rPr lang="pl-PL" sz="2800" dirty="0">
                <a:latin typeface="Times New Roman" pitchFamily="18" charset="0"/>
                <a:cs typeface="Times New Roman" pitchFamily="18" charset="0"/>
              </a:rPr>
              <a:t>Niedostateczny rozwój funkcji turystyczno-rekreacyjnej</a:t>
            </a:r>
          </a:p>
          <a:p>
            <a:pPr marL="457200" indent="-457200">
              <a:spcBef>
                <a:spcPts val="1200"/>
              </a:spcBef>
              <a:buFont typeface="Arial" pitchFamily="34" charset="0"/>
              <a:buChar char="•"/>
            </a:pPr>
            <a:r>
              <a:rPr lang="pl-PL" sz="2800" dirty="0">
                <a:latin typeface="Times New Roman" pitchFamily="18" charset="0"/>
                <a:cs typeface="Times New Roman" pitchFamily="18" charset="0"/>
              </a:rPr>
              <a:t>Brak gospodarstw agroturystycznych</a:t>
            </a:r>
          </a:p>
          <a:p>
            <a:pPr marL="457200" indent="-457200">
              <a:spcBef>
                <a:spcPts val="1200"/>
              </a:spcBef>
              <a:buFont typeface="Arial" pitchFamily="34" charset="0"/>
              <a:buChar char="•"/>
            </a:pPr>
            <a:r>
              <a:rPr lang="pl-PL" sz="2800" dirty="0">
                <a:latin typeface="Times New Roman" pitchFamily="18" charset="0"/>
                <a:cs typeface="Times New Roman" pitchFamily="18" charset="0"/>
              </a:rPr>
              <a:t>Brak rozwiniętej bazy kulturalno-artystycznej</a:t>
            </a:r>
          </a:p>
          <a:p>
            <a:pPr marL="457200" indent="-457200">
              <a:spcBef>
                <a:spcPts val="1200"/>
              </a:spcBef>
              <a:buFont typeface="Arial" pitchFamily="34" charset="0"/>
              <a:buChar char="•"/>
            </a:pPr>
            <a:r>
              <a:rPr lang="pl-PL" sz="2800" dirty="0">
                <a:latin typeface="Times New Roman" pitchFamily="18" charset="0"/>
                <a:cs typeface="Times New Roman" pitchFamily="18" charset="0"/>
              </a:rPr>
              <a:t>Niepełne zwodociągowanie gminy</a:t>
            </a:r>
          </a:p>
          <a:p>
            <a:pPr marL="457200" indent="-457200">
              <a:spcBef>
                <a:spcPts val="1200"/>
              </a:spcBef>
              <a:buFont typeface="Arial" pitchFamily="34" charset="0"/>
              <a:buChar char="•"/>
            </a:pPr>
            <a:r>
              <a:rPr lang="pl-PL" sz="2800" dirty="0">
                <a:latin typeface="Times New Roman" pitchFamily="18" charset="0"/>
                <a:cs typeface="Times New Roman" pitchFamily="18" charset="0"/>
              </a:rPr>
              <a:t>Zły stan techniczny części sieci wodociągowej</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15</a:t>
            </a:fld>
            <a:endParaRPr lang="pl-PL"/>
          </a:p>
        </p:txBody>
      </p:sp>
    </p:spTree>
    <p:extLst>
      <p:ext uri="{BB962C8B-B14F-4D97-AF65-F5344CB8AC3E}">
        <p14:creationId xmlns:p14="http://schemas.microsoft.com/office/powerpoint/2010/main" val="2183863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42308" y="1930400"/>
            <a:ext cx="9646109" cy="3724096"/>
          </a:xfrm>
          <a:prstGeom prst="rect">
            <a:avLst/>
          </a:prstGeom>
        </p:spPr>
        <p:txBody>
          <a:bodyPr wrap="square">
            <a:spAutoFit/>
          </a:bodyPr>
          <a:lstStyle/>
          <a:p>
            <a:pPr marL="457200" indent="-457200">
              <a:spcBef>
                <a:spcPts val="1200"/>
              </a:spcBef>
              <a:buFont typeface="Arial" pitchFamily="34" charset="0"/>
              <a:buChar char="•"/>
            </a:pPr>
            <a:r>
              <a:rPr lang="pl-PL" sz="2800" dirty="0">
                <a:latin typeface="Times New Roman" pitchFamily="18" charset="0"/>
                <a:cs typeface="Times New Roman" pitchFamily="18" charset="0"/>
              </a:rPr>
              <a:t>Brak gazyfikacji Gminy</a:t>
            </a:r>
          </a:p>
          <a:p>
            <a:pPr marL="457200" indent="-457200">
              <a:spcBef>
                <a:spcPts val="1200"/>
              </a:spcBef>
              <a:buFont typeface="Arial" pitchFamily="34" charset="0"/>
              <a:buChar char="•"/>
            </a:pPr>
            <a:r>
              <a:rPr lang="pl-PL" sz="2800" dirty="0">
                <a:latin typeface="Times New Roman" pitchFamily="18" charset="0"/>
                <a:cs typeface="Times New Roman" pitchFamily="18" charset="0"/>
              </a:rPr>
              <a:t>Niewielkie wykorzystanie energii odnawialnej do wytwarzania energii cieplnej</a:t>
            </a:r>
          </a:p>
          <a:p>
            <a:pPr marL="457200" indent="-457200">
              <a:spcBef>
                <a:spcPts val="1200"/>
              </a:spcBef>
              <a:buFont typeface="Arial" pitchFamily="34" charset="0"/>
              <a:buChar char="•"/>
            </a:pPr>
            <a:r>
              <a:rPr lang="pl-PL" sz="2800" dirty="0">
                <a:latin typeface="Times New Roman" pitchFamily="18" charset="0"/>
                <a:cs typeface="Times New Roman" pitchFamily="18" charset="0"/>
              </a:rPr>
              <a:t>Bezrobocie, zbyt mała ilość podmiotów gospodarczych tworzących miejsca pracy</a:t>
            </a:r>
          </a:p>
          <a:p>
            <a:pPr marL="457200" indent="-457200">
              <a:spcBef>
                <a:spcPts val="1200"/>
              </a:spcBef>
              <a:buFont typeface="Arial" pitchFamily="34" charset="0"/>
              <a:buChar char="•"/>
            </a:pPr>
            <a:r>
              <a:rPr lang="pl-PL" sz="2800" dirty="0">
                <a:latin typeface="Times New Roman" pitchFamily="18" charset="0"/>
                <a:cs typeface="Times New Roman" pitchFamily="18" charset="0"/>
              </a:rPr>
              <a:t>Zbyt duże zatrudnienie w rolnictwie</a:t>
            </a:r>
          </a:p>
          <a:p>
            <a:pPr marL="457200" indent="-457200">
              <a:spcBef>
                <a:spcPts val="1200"/>
              </a:spcBef>
              <a:buFont typeface="Arial" pitchFamily="34" charset="0"/>
              <a:buChar char="•"/>
            </a:pPr>
            <a:r>
              <a:rPr lang="pl-PL" sz="2800" dirty="0">
                <a:latin typeface="Times New Roman" pitchFamily="18" charset="0"/>
                <a:cs typeface="Times New Roman" pitchFamily="18" charset="0"/>
              </a:rPr>
              <a:t>Nie w pełni wykorzystane walory turystyczno-rekreacyjne</a:t>
            </a:r>
          </a:p>
        </p:txBody>
      </p:sp>
      <p:sp>
        <p:nvSpPr>
          <p:cNvPr id="4" name="Title 1"/>
          <p:cNvSpPr txBox="1">
            <a:spLocks/>
          </p:cNvSpPr>
          <p:nvPr/>
        </p:nvSpPr>
        <p:spPr>
          <a:xfrm>
            <a:off x="2426621" y="609600"/>
            <a:ext cx="8596668" cy="1320800"/>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l-PL" sz="4000" dirty="0">
                <a:solidFill>
                  <a:schemeClr val="tx1"/>
                </a:solidFill>
              </a:rPr>
              <a:t>PROBLEMY</a:t>
            </a:r>
            <a:endParaRPr lang="pl-PL" dirty="0">
              <a:solidFill>
                <a:schemeClr val="tx1"/>
              </a:solidFill>
            </a:endParaRPr>
          </a:p>
        </p:txBody>
      </p:sp>
      <p:sp>
        <p:nvSpPr>
          <p:cNvPr id="2" name="Symbol zastępczy numeru slajdu 1"/>
          <p:cNvSpPr>
            <a:spLocks noGrp="1"/>
          </p:cNvSpPr>
          <p:nvPr>
            <p:ph type="sldNum" sz="quarter" idx="12"/>
          </p:nvPr>
        </p:nvSpPr>
        <p:spPr/>
        <p:txBody>
          <a:bodyPr/>
          <a:lstStyle/>
          <a:p>
            <a:fld id="{B70DC8AD-665B-483B-AD0F-7B0633FDC6A6}" type="slidenum">
              <a:rPr lang="pl-PL" smtClean="0"/>
              <a:pPr/>
              <a:t>16</a:t>
            </a:fld>
            <a:endParaRPr lang="pl-PL"/>
          </a:p>
        </p:txBody>
      </p:sp>
    </p:spTree>
    <p:extLst>
      <p:ext uri="{BB962C8B-B14F-4D97-AF65-F5344CB8AC3E}">
        <p14:creationId xmlns:p14="http://schemas.microsoft.com/office/powerpoint/2010/main" val="729585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35073" y="2260233"/>
            <a:ext cx="9646109" cy="3293209"/>
          </a:xfrm>
          <a:prstGeom prst="rect">
            <a:avLst/>
          </a:prstGeom>
        </p:spPr>
        <p:txBody>
          <a:bodyPr wrap="square">
            <a:spAutoFit/>
          </a:bodyPr>
          <a:lstStyle/>
          <a:p>
            <a:pPr marL="457200" indent="-457200">
              <a:spcBef>
                <a:spcPts val="1200"/>
              </a:spcBef>
              <a:buFont typeface="Arial" pitchFamily="34" charset="0"/>
              <a:buChar char="•"/>
            </a:pPr>
            <a:r>
              <a:rPr lang="pl-PL" sz="2800" dirty="0">
                <a:latin typeface="Times New Roman" pitchFamily="18" charset="0"/>
                <a:cs typeface="Times New Roman" pitchFamily="18" charset="0"/>
              </a:rPr>
              <a:t>Wykształcenie mieszkańców niedopasowane do potrzeb rynku pracy</a:t>
            </a:r>
          </a:p>
          <a:p>
            <a:pPr marL="457200" indent="-457200">
              <a:spcBef>
                <a:spcPts val="1200"/>
              </a:spcBef>
              <a:buFont typeface="Arial" pitchFamily="34" charset="0"/>
              <a:buChar char="•"/>
            </a:pPr>
            <a:r>
              <a:rPr lang="pl-PL" sz="2800" dirty="0">
                <a:latin typeface="Times New Roman" pitchFamily="18" charset="0"/>
                <a:cs typeface="Times New Roman" pitchFamily="18" charset="0"/>
              </a:rPr>
              <a:t>Wzrastająca liczba osób obejmowanych pomocą społeczną</a:t>
            </a:r>
          </a:p>
          <a:p>
            <a:pPr marL="457200" indent="-457200">
              <a:spcBef>
                <a:spcPts val="1200"/>
              </a:spcBef>
              <a:buFont typeface="Arial" pitchFamily="34" charset="0"/>
              <a:buChar char="•"/>
            </a:pPr>
            <a:r>
              <a:rPr lang="pl-PL" sz="2800" dirty="0">
                <a:latin typeface="Times New Roman" pitchFamily="18" charset="0"/>
                <a:cs typeface="Times New Roman" pitchFamily="18" charset="0"/>
              </a:rPr>
              <a:t>Niedostatecznie rozwinięta baza kulturalno-artystyczna</a:t>
            </a:r>
          </a:p>
          <a:p>
            <a:pPr marL="457200" indent="-457200">
              <a:spcBef>
                <a:spcPts val="1200"/>
              </a:spcBef>
              <a:buFont typeface="Arial" pitchFamily="34" charset="0"/>
              <a:buChar char="•"/>
            </a:pPr>
            <a:r>
              <a:rPr lang="pl-PL" sz="2800" dirty="0">
                <a:latin typeface="Times New Roman" pitchFamily="18" charset="0"/>
                <a:cs typeface="Times New Roman" pitchFamily="18" charset="0"/>
              </a:rPr>
              <a:t>Zły stan obiektów zabytkowych na terenie Gminy</a:t>
            </a:r>
          </a:p>
          <a:p>
            <a:pPr marL="457200" lvl="0" indent="-457200">
              <a:spcBef>
                <a:spcPts val="1200"/>
              </a:spcBef>
              <a:buFont typeface="Arial" pitchFamily="34" charset="0"/>
              <a:buChar char="•"/>
            </a:pPr>
            <a:r>
              <a:rPr lang="pl-PL" sz="2800" dirty="0">
                <a:latin typeface="Times New Roman" pitchFamily="18" charset="0"/>
                <a:cs typeface="Times New Roman" pitchFamily="18" charset="0"/>
              </a:rPr>
              <a:t>Słabe połączenia komunikacyjne z Rypinem</a:t>
            </a:r>
          </a:p>
        </p:txBody>
      </p:sp>
      <p:sp>
        <p:nvSpPr>
          <p:cNvPr id="4" name="Title 1"/>
          <p:cNvSpPr txBox="1">
            <a:spLocks/>
          </p:cNvSpPr>
          <p:nvPr/>
        </p:nvSpPr>
        <p:spPr>
          <a:xfrm>
            <a:off x="2426621" y="609600"/>
            <a:ext cx="8596668" cy="1320800"/>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l-PL" sz="4000" dirty="0">
                <a:solidFill>
                  <a:schemeClr val="tx1"/>
                </a:solidFill>
              </a:rPr>
              <a:t>PROBLEMY</a:t>
            </a:r>
            <a:endParaRPr lang="pl-PL" dirty="0">
              <a:solidFill>
                <a:schemeClr val="tx1"/>
              </a:solidFill>
            </a:endParaRPr>
          </a:p>
        </p:txBody>
      </p:sp>
      <p:sp>
        <p:nvSpPr>
          <p:cNvPr id="2" name="Symbol zastępczy numeru slajdu 1"/>
          <p:cNvSpPr>
            <a:spLocks noGrp="1"/>
          </p:cNvSpPr>
          <p:nvPr>
            <p:ph type="sldNum" sz="quarter" idx="12"/>
          </p:nvPr>
        </p:nvSpPr>
        <p:spPr/>
        <p:txBody>
          <a:bodyPr/>
          <a:lstStyle/>
          <a:p>
            <a:fld id="{B70DC8AD-665B-483B-AD0F-7B0633FDC6A6}" type="slidenum">
              <a:rPr lang="pl-PL" smtClean="0"/>
              <a:pPr/>
              <a:t>17</a:t>
            </a:fld>
            <a:endParaRPr lang="pl-PL"/>
          </a:p>
        </p:txBody>
      </p:sp>
    </p:spTree>
    <p:extLst>
      <p:ext uri="{BB962C8B-B14F-4D97-AF65-F5344CB8AC3E}">
        <p14:creationId xmlns:p14="http://schemas.microsoft.com/office/powerpoint/2010/main" val="2961425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1876" y="672548"/>
            <a:ext cx="10018713" cy="1752599"/>
          </a:xfrm>
        </p:spPr>
        <p:txBody>
          <a:bodyPr/>
          <a:lstStyle/>
          <a:p>
            <a:pPr algn="l"/>
            <a:r>
              <a:rPr lang="pl-PL" dirty="0"/>
              <a:t>POTENCJAŁ</a:t>
            </a:r>
          </a:p>
        </p:txBody>
      </p:sp>
      <p:sp>
        <p:nvSpPr>
          <p:cNvPr id="3" name="Content Placeholder 2"/>
          <p:cNvSpPr>
            <a:spLocks noGrp="1"/>
          </p:cNvSpPr>
          <p:nvPr>
            <p:ph idx="1"/>
          </p:nvPr>
        </p:nvSpPr>
        <p:spPr>
          <a:xfrm>
            <a:off x="1881876" y="2266606"/>
            <a:ext cx="9059094" cy="3880773"/>
          </a:xfrm>
        </p:spPr>
        <p:txBody>
          <a:bodyPr>
            <a:normAutofit fontScale="92500" lnSpcReduction="10000"/>
          </a:bodyPr>
          <a:lstStyle/>
          <a:p>
            <a:pPr marL="457200" indent="-457200">
              <a:spcBef>
                <a:spcPts val="1200"/>
              </a:spcBef>
              <a:buFont typeface="Arial" pitchFamily="34" charset="0"/>
              <a:buChar char="•"/>
            </a:pPr>
            <a:r>
              <a:rPr lang="pl-PL" sz="2800" dirty="0">
                <a:latin typeface="Times New Roman" pitchFamily="18" charset="0"/>
                <a:cs typeface="Times New Roman" pitchFamily="18" charset="0"/>
              </a:rPr>
              <a:t>Atrakcyjne położenie geograficzne Gminy w centralnej części Polski, na szlaku wiodącym z Kujaw na Warmię oraz </a:t>
            </a:r>
            <a:br>
              <a:rPr lang="pl-PL" sz="2800" dirty="0">
                <a:latin typeface="Times New Roman" pitchFamily="18" charset="0"/>
                <a:cs typeface="Times New Roman" pitchFamily="18" charset="0"/>
              </a:rPr>
            </a:br>
            <a:r>
              <a:rPr lang="pl-PL" sz="2800" dirty="0">
                <a:latin typeface="Times New Roman" pitchFamily="18" charset="0"/>
                <a:cs typeface="Times New Roman" pitchFamily="18" charset="0"/>
              </a:rPr>
              <a:t>z Pomorza na Mazowsze</a:t>
            </a:r>
          </a:p>
          <a:p>
            <a:pPr marL="457200" indent="-457200">
              <a:spcBef>
                <a:spcPts val="1200"/>
              </a:spcBef>
              <a:buFont typeface="Arial" pitchFamily="34" charset="0"/>
              <a:buChar char="•"/>
            </a:pPr>
            <a:r>
              <a:rPr lang="pl-PL" sz="2800" dirty="0">
                <a:latin typeface="Times New Roman" pitchFamily="18" charset="0"/>
                <a:cs typeface="Times New Roman" pitchFamily="18" charset="0"/>
              </a:rPr>
              <a:t>Dogodne położenie Gminy przy znaczących szlakach komunikacyjnych</a:t>
            </a:r>
          </a:p>
          <a:p>
            <a:pPr marL="457200" indent="-457200">
              <a:spcBef>
                <a:spcPts val="1200"/>
              </a:spcBef>
              <a:buFont typeface="Arial" pitchFamily="34" charset="0"/>
              <a:buChar char="•"/>
            </a:pPr>
            <a:r>
              <a:rPr lang="pl-PL" sz="2800" dirty="0">
                <a:latin typeface="Times New Roman" pitchFamily="18" charset="0"/>
                <a:cs typeface="Times New Roman" pitchFamily="18" charset="0"/>
              </a:rPr>
              <a:t>Stosunkowo bliskie sąsiedztwo dwóch dużych aglomeracji miejskich: Torunia i Bydgoszczy</a:t>
            </a:r>
          </a:p>
          <a:p>
            <a:pPr marL="457200" indent="-457200">
              <a:spcBef>
                <a:spcPts val="1200"/>
              </a:spcBef>
              <a:buFont typeface="Arial" pitchFamily="34" charset="0"/>
              <a:buChar char="•"/>
            </a:pPr>
            <a:r>
              <a:rPr lang="pl-PL" sz="2800" dirty="0">
                <a:latin typeface="Times New Roman" pitchFamily="18" charset="0"/>
                <a:cs typeface="Times New Roman" pitchFamily="18" charset="0"/>
              </a:rPr>
              <a:t>Tereny atrakcyjne przyrodniczo</a:t>
            </a:r>
          </a:p>
          <a:p>
            <a:pPr marL="0" indent="0">
              <a:buNone/>
            </a:pPr>
            <a:endParaRPr lang="pl-PL" dirty="0"/>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18</a:t>
            </a:fld>
            <a:endParaRPr lang="pl-PL"/>
          </a:p>
        </p:txBody>
      </p:sp>
    </p:spTree>
    <p:extLst>
      <p:ext uri="{BB962C8B-B14F-4D97-AF65-F5344CB8AC3E}">
        <p14:creationId xmlns:p14="http://schemas.microsoft.com/office/powerpoint/2010/main" val="1812337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pl-PL" dirty="0"/>
              <a:t>POTENCJAŁ</a:t>
            </a:r>
          </a:p>
        </p:txBody>
      </p:sp>
      <p:sp>
        <p:nvSpPr>
          <p:cNvPr id="3" name="Content Placeholder 2"/>
          <p:cNvSpPr>
            <a:spLocks noGrp="1"/>
          </p:cNvSpPr>
          <p:nvPr>
            <p:ph idx="1"/>
          </p:nvPr>
        </p:nvSpPr>
        <p:spPr>
          <a:xfrm>
            <a:off x="2195333" y="2168920"/>
            <a:ext cx="8596668" cy="3880773"/>
          </a:xfrm>
        </p:spPr>
        <p:txBody>
          <a:bodyPr>
            <a:normAutofit/>
          </a:bodyPr>
          <a:lstStyle/>
          <a:p>
            <a:pPr marL="457200" indent="-457200">
              <a:spcBef>
                <a:spcPts val="1200"/>
              </a:spcBef>
              <a:buFont typeface="Arial" pitchFamily="34" charset="0"/>
              <a:buChar char="•"/>
            </a:pPr>
            <a:r>
              <a:rPr lang="pl-PL" sz="2800" dirty="0">
                <a:latin typeface="Times New Roman" pitchFamily="18" charset="0"/>
                <a:cs typeface="Times New Roman" pitchFamily="18" charset="0"/>
              </a:rPr>
              <a:t>Duży udział ludności w wieku produkcyjnym</a:t>
            </a:r>
          </a:p>
          <a:p>
            <a:pPr marL="457200" indent="-457200">
              <a:spcBef>
                <a:spcPts val="1200"/>
              </a:spcBef>
              <a:buFont typeface="Arial" pitchFamily="34" charset="0"/>
              <a:buChar char="•"/>
            </a:pPr>
            <a:r>
              <a:rPr lang="pl-PL" sz="2800" dirty="0">
                <a:latin typeface="Times New Roman" pitchFamily="18" charset="0"/>
                <a:cs typeface="Times New Roman" pitchFamily="18" charset="0"/>
              </a:rPr>
              <a:t>Potencjał kulturalny mieszkańców gminy</a:t>
            </a:r>
          </a:p>
          <a:p>
            <a:pPr marL="457200" indent="-457200">
              <a:spcBef>
                <a:spcPts val="1200"/>
              </a:spcBef>
              <a:buFont typeface="Arial" pitchFamily="34" charset="0"/>
              <a:buChar char="•"/>
            </a:pPr>
            <a:r>
              <a:rPr lang="pl-PL" sz="2800" dirty="0">
                <a:latin typeface="Times New Roman" pitchFamily="18" charset="0"/>
                <a:cs typeface="Times New Roman" pitchFamily="18" charset="0"/>
              </a:rPr>
              <a:t>Napływ ludności spoza gminy wynikający z większego zainteresowania mieszkańców dużych aglomeracji miejskich osiedlaniem się poza miastem </a:t>
            </a:r>
          </a:p>
          <a:p>
            <a:pPr marL="457200" indent="-457200">
              <a:spcBef>
                <a:spcPts val="1200"/>
              </a:spcBef>
              <a:buFont typeface="Arial" pitchFamily="34" charset="0"/>
              <a:buChar char="•"/>
            </a:pPr>
            <a:r>
              <a:rPr lang="pl-PL" sz="2800" dirty="0">
                <a:latin typeface="Times New Roman" pitchFamily="18" charset="0"/>
                <a:cs typeface="Times New Roman" pitchFamily="18" charset="0"/>
              </a:rPr>
              <a:t>Przedsiębiorczość, kreatywność i innowacyjność młodego pokolenia </a:t>
            </a:r>
          </a:p>
          <a:p>
            <a:pPr marL="0" indent="0">
              <a:buNone/>
            </a:pPr>
            <a:endParaRPr lang="pl-PL" dirty="0"/>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19</a:t>
            </a:fld>
            <a:endParaRPr lang="pl-PL"/>
          </a:p>
        </p:txBody>
      </p:sp>
    </p:spTree>
    <p:extLst>
      <p:ext uri="{BB962C8B-B14F-4D97-AF65-F5344CB8AC3E}">
        <p14:creationId xmlns:p14="http://schemas.microsoft.com/office/powerpoint/2010/main" val="2370643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pl-PL" dirty="0"/>
              <a:t>POTENCJAŁ</a:t>
            </a:r>
          </a:p>
        </p:txBody>
      </p:sp>
      <p:sp>
        <p:nvSpPr>
          <p:cNvPr id="3" name="Content Placeholder 2"/>
          <p:cNvSpPr>
            <a:spLocks noGrp="1"/>
          </p:cNvSpPr>
          <p:nvPr>
            <p:ph idx="1"/>
          </p:nvPr>
        </p:nvSpPr>
        <p:spPr>
          <a:xfrm>
            <a:off x="2195333" y="2168920"/>
            <a:ext cx="8596668" cy="3880773"/>
          </a:xfrm>
        </p:spPr>
        <p:txBody>
          <a:bodyPr>
            <a:normAutofit fontScale="92500"/>
          </a:bodyPr>
          <a:lstStyle/>
          <a:p>
            <a:pPr marL="457200" indent="-457200">
              <a:spcBef>
                <a:spcPts val="1200"/>
              </a:spcBef>
              <a:buFont typeface="Arial" pitchFamily="34" charset="0"/>
              <a:buChar char="•"/>
            </a:pPr>
            <a:r>
              <a:rPr lang="pl-PL" sz="2800" dirty="0">
                <a:latin typeface="Times New Roman" pitchFamily="18" charset="0"/>
                <a:cs typeface="Times New Roman" pitchFamily="18" charset="0"/>
              </a:rPr>
              <a:t>Wykorzystanie krajowych i zagranicznych środków pomocowych na rozbudowę i modernizację infrastruktury</a:t>
            </a:r>
          </a:p>
          <a:p>
            <a:pPr marL="457200" indent="-457200">
              <a:spcBef>
                <a:spcPts val="1200"/>
              </a:spcBef>
              <a:buFont typeface="Arial" pitchFamily="34" charset="0"/>
              <a:buChar char="•"/>
            </a:pPr>
            <a:r>
              <a:rPr lang="pl-PL" sz="2800" dirty="0">
                <a:latin typeface="Times New Roman" pitchFamily="18" charset="0"/>
                <a:cs typeface="Times New Roman" pitchFamily="18" charset="0"/>
              </a:rPr>
              <a:t>Agroturystyka i ekoturystyka</a:t>
            </a:r>
          </a:p>
          <a:p>
            <a:pPr marL="457200" indent="-457200">
              <a:spcBef>
                <a:spcPts val="1200"/>
              </a:spcBef>
              <a:buFont typeface="Arial" pitchFamily="34" charset="0"/>
              <a:buChar char="•"/>
            </a:pPr>
            <a:r>
              <a:rPr lang="pl-PL" sz="2800" dirty="0">
                <a:latin typeface="Times New Roman" pitchFamily="18" charset="0"/>
                <a:cs typeface="Times New Roman" pitchFamily="18" charset="0"/>
              </a:rPr>
              <a:t>Wykorzystanie istniejących obiektów kulturalnych do promocji turystki kulturowej </a:t>
            </a:r>
          </a:p>
          <a:p>
            <a:pPr marL="457200" indent="-457200">
              <a:spcBef>
                <a:spcPts val="1200"/>
              </a:spcBef>
              <a:buFont typeface="Arial" pitchFamily="34" charset="0"/>
              <a:buChar char="•"/>
            </a:pPr>
            <a:r>
              <a:rPr lang="pl-PL" sz="2800" dirty="0">
                <a:latin typeface="Times New Roman" pitchFamily="18" charset="0"/>
                <a:cs typeface="Times New Roman" pitchFamily="18" charset="0"/>
              </a:rPr>
              <a:t>Aktywność społeczna </a:t>
            </a:r>
          </a:p>
          <a:p>
            <a:pPr marL="457200" indent="-457200">
              <a:spcBef>
                <a:spcPts val="1200"/>
              </a:spcBef>
              <a:buFont typeface="Arial" pitchFamily="34" charset="0"/>
              <a:buChar char="•"/>
            </a:pPr>
            <a:r>
              <a:rPr lang="pl-PL" sz="2800" dirty="0">
                <a:latin typeface="Times New Roman" pitchFamily="18" charset="0"/>
                <a:cs typeface="Times New Roman" pitchFamily="18" charset="0"/>
              </a:rPr>
              <a:t>Dobra współpraca z miastem Rypin </a:t>
            </a:r>
          </a:p>
          <a:p>
            <a:pPr marL="0" indent="0">
              <a:buNone/>
            </a:pPr>
            <a:endParaRPr lang="pl-PL" dirty="0"/>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20</a:t>
            </a:fld>
            <a:endParaRPr lang="pl-PL"/>
          </a:p>
        </p:txBody>
      </p:sp>
    </p:spTree>
    <p:extLst>
      <p:ext uri="{BB962C8B-B14F-4D97-AF65-F5344CB8AC3E}">
        <p14:creationId xmlns:p14="http://schemas.microsoft.com/office/powerpoint/2010/main" val="2667171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a:t>ANALIZA WSKAŹNIKOWA GMINY</a:t>
            </a:r>
          </a:p>
        </p:txBody>
      </p:sp>
      <p:sp>
        <p:nvSpPr>
          <p:cNvPr id="3" name="Content Placeholder 2"/>
          <p:cNvSpPr>
            <a:spLocks noGrp="1"/>
          </p:cNvSpPr>
          <p:nvPr>
            <p:ph idx="1"/>
          </p:nvPr>
        </p:nvSpPr>
        <p:spPr>
          <a:xfrm>
            <a:off x="2195333" y="2168940"/>
            <a:ext cx="8596668" cy="4110962"/>
          </a:xfrm>
        </p:spPr>
        <p:txBody>
          <a:bodyPr>
            <a:noAutofit/>
          </a:bodyPr>
          <a:lstStyle/>
          <a:p>
            <a:pPr marL="0" indent="0">
              <a:buNone/>
            </a:pPr>
            <a:r>
              <a:rPr lang="pl-PL" sz="3200" dirty="0"/>
              <a:t>Analizę gminy przeprowadzono w oparciu o listę wskaźników dla ujawnienia stanu kryzysowego, która stanowi załącznik nr </a:t>
            </a:r>
            <a:r>
              <a:rPr lang="pl-PL" sz="2800" dirty="0">
                <a:latin typeface="Arial" panose="020B0604020202020204" pitchFamily="34" charset="0"/>
                <a:cs typeface="Arial" panose="020B0604020202020204" pitchFamily="34" charset="0"/>
              </a:rPr>
              <a:t>3 </a:t>
            </a:r>
            <a:r>
              <a:rPr lang="pl-PL" sz="3200" dirty="0"/>
              <a:t>do „Zasad programowania przedsięwzięć rewitalizacyjnych w celu ubiegania się o środki finansowe w ramach Regionalnego Programu Operacyjnego Województwa Kujawsko-Pomorskiego na lata </a:t>
            </a:r>
            <a:r>
              <a:rPr lang="pl-PL" sz="2800" dirty="0">
                <a:latin typeface="Arial" panose="020B0604020202020204" pitchFamily="34" charset="0"/>
                <a:cs typeface="Arial" panose="020B0604020202020204" pitchFamily="34" charset="0"/>
              </a:rPr>
              <a:t>2014-2020</a:t>
            </a:r>
            <a:r>
              <a:rPr lang="pl-PL" sz="3200" dirty="0"/>
              <a:t>”</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21</a:t>
            </a:fld>
            <a:endParaRPr lang="pl-PL"/>
          </a:p>
        </p:txBody>
      </p:sp>
    </p:spTree>
    <p:extLst>
      <p:ext uri="{BB962C8B-B14F-4D97-AF65-F5344CB8AC3E}">
        <p14:creationId xmlns:p14="http://schemas.microsoft.com/office/powerpoint/2010/main" val="3604651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a:t>ANALIZOWANE WSKAŹNIKI</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22</a:t>
            </a:fld>
            <a:endParaRPr lang="pl-PL"/>
          </a:p>
        </p:txBody>
      </p:sp>
      <p:sp>
        <p:nvSpPr>
          <p:cNvPr id="8" name="pole tekstowe 7"/>
          <p:cNvSpPr txBox="1"/>
          <p:nvPr/>
        </p:nvSpPr>
        <p:spPr>
          <a:xfrm>
            <a:off x="2141442" y="2308650"/>
            <a:ext cx="7466383"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pl-PL" sz="2400" b="1" dirty="0">
                <a:latin typeface="Times New Roman" pitchFamily="18" charset="0"/>
                <a:cs typeface="Times New Roman" pitchFamily="18" charset="0"/>
              </a:rPr>
              <a:t>Stosunek ludności w wieku poprodukcyjnym względem ludności w ludności ogółem na danym obszarze</a:t>
            </a:r>
          </a:p>
        </p:txBody>
      </p:sp>
      <p:sp>
        <p:nvSpPr>
          <p:cNvPr id="9" name="pole tekstowe 8"/>
          <p:cNvSpPr txBox="1"/>
          <p:nvPr/>
        </p:nvSpPr>
        <p:spPr>
          <a:xfrm>
            <a:off x="2141440" y="3461084"/>
            <a:ext cx="7466383"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pl-PL" sz="2400" b="1" dirty="0">
                <a:latin typeface="Times New Roman" pitchFamily="18" charset="0"/>
                <a:cs typeface="Times New Roman" pitchFamily="18" charset="0"/>
              </a:rPr>
              <a:t>Udział bezrobotnych pozostających bez pracy ponad 24 miesiące w ogóle bezrobotnych na danym obszarze</a:t>
            </a:r>
          </a:p>
        </p:txBody>
      </p:sp>
      <p:sp>
        <p:nvSpPr>
          <p:cNvPr id="10" name="pole tekstowe 9"/>
          <p:cNvSpPr txBox="1"/>
          <p:nvPr/>
        </p:nvSpPr>
        <p:spPr>
          <a:xfrm>
            <a:off x="2141439" y="4613518"/>
            <a:ext cx="7466383"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pl-PL" sz="2400" b="1" dirty="0">
                <a:latin typeface="Times New Roman" pitchFamily="18" charset="0"/>
                <a:cs typeface="Times New Roman" pitchFamily="18" charset="0"/>
              </a:rPr>
              <a:t>Udział dzieci do lat 17, na które rodzice otrzymują zasiłek rodzinny w liczbie dzieci, w tym samym wieku </a:t>
            </a:r>
            <a:endParaRPr lang="pl-PL" sz="2400" b="1" dirty="0">
              <a:solidFill>
                <a:schemeClr val="accent6">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91166738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9014" y="424069"/>
            <a:ext cx="9049762" cy="1320800"/>
          </a:xfrm>
        </p:spPr>
        <p:txBody>
          <a:bodyPr/>
          <a:lstStyle/>
          <a:p>
            <a:r>
              <a:rPr lang="pl-PL" dirty="0"/>
              <a:t>WYZNACZANIE OBSZARU ZDEGRADOWANEGO</a:t>
            </a:r>
          </a:p>
        </p:txBody>
      </p:sp>
      <p:sp>
        <p:nvSpPr>
          <p:cNvPr id="3" name="Content Placeholder 2"/>
          <p:cNvSpPr>
            <a:spLocks noGrp="1"/>
          </p:cNvSpPr>
          <p:nvPr>
            <p:ph idx="1"/>
          </p:nvPr>
        </p:nvSpPr>
        <p:spPr>
          <a:xfrm>
            <a:off x="2239617" y="2120348"/>
            <a:ext cx="9488557" cy="4611755"/>
          </a:xfrm>
        </p:spPr>
        <p:txBody>
          <a:bodyPr>
            <a:normAutofit fontScale="70000" lnSpcReduction="20000"/>
          </a:bodyPr>
          <a:lstStyle/>
          <a:p>
            <a:pPr marL="0" indent="0">
              <a:buNone/>
            </a:pPr>
            <a:r>
              <a:rPr lang="pl-PL" sz="4000" dirty="0"/>
              <a:t>Sołectwo należy włączyć do obszaru zdegradowanego, jeśli na jego  terenie </a:t>
            </a:r>
          </a:p>
          <a:p>
            <a:pPr marL="514350" indent="-514350">
              <a:buFont typeface="+mj-lt"/>
              <a:buAutoNum type="arabicPeriod"/>
            </a:pPr>
            <a:r>
              <a:rPr lang="pl-PL" sz="4000" dirty="0"/>
              <a:t>identyfikuje  się  co  najmniej  </a:t>
            </a:r>
            <a:r>
              <a:rPr lang="pl-PL" sz="3400" dirty="0">
                <a:latin typeface="Arial" panose="020B0604020202020204" pitchFamily="34" charset="0"/>
                <a:cs typeface="Arial" panose="020B0604020202020204" pitchFamily="34" charset="0"/>
              </a:rPr>
              <a:t>2</a:t>
            </a:r>
            <a:r>
              <a:rPr lang="pl-PL" sz="4000" dirty="0"/>
              <a:t>  problemy  społeczne  mierzone wskaźnikami  spośród  tych,  które  określone  zostały  na  liście  wskaźników  stanu kryzysowego </a:t>
            </a:r>
          </a:p>
          <a:p>
            <a:pPr marL="514350" indent="-514350">
              <a:buFont typeface="+mj-lt"/>
              <a:buAutoNum type="arabicPeriod"/>
            </a:pPr>
            <a:r>
              <a:rPr lang="pl-PL" sz="4000" dirty="0"/>
              <a:t>stwierdzono występowanie przestrzeni zdegradowanych lub zdiagnozowano stan kryzysowy (negatywne zjawiska ze sfery gospodarczej, środowiskowej, przestrzenno-funkcjonalnej lub technicznej).</a:t>
            </a:r>
          </a:p>
          <a:p>
            <a:pPr>
              <a:buFont typeface="Wingdings" panose="05000000000000000000" pitchFamily="2" charset="2"/>
              <a:buChar char="Ø"/>
            </a:pPr>
            <a:r>
              <a:rPr lang="pl-PL" sz="4000" dirty="0"/>
              <a:t>Maksymalnie </a:t>
            </a:r>
            <a:r>
              <a:rPr lang="pl-PL" sz="3400" dirty="0">
                <a:latin typeface="Arial" panose="020B0604020202020204" pitchFamily="34" charset="0"/>
                <a:cs typeface="Arial" panose="020B0604020202020204" pitchFamily="34" charset="0"/>
              </a:rPr>
              <a:t>20</a:t>
            </a:r>
            <a:r>
              <a:rPr lang="pl-PL" sz="4000" dirty="0"/>
              <a:t>% obszaru gminy</a:t>
            </a:r>
          </a:p>
          <a:p>
            <a:pPr>
              <a:buFont typeface="Wingdings" panose="05000000000000000000" pitchFamily="2" charset="2"/>
              <a:buChar char="Ø"/>
            </a:pPr>
            <a:r>
              <a:rPr lang="pl-PL" sz="4000" dirty="0"/>
              <a:t>Maksymalnie </a:t>
            </a:r>
            <a:r>
              <a:rPr lang="pl-PL" sz="3400" dirty="0">
                <a:latin typeface="Arial" panose="020B0604020202020204" pitchFamily="34" charset="0"/>
                <a:cs typeface="Arial" panose="020B0604020202020204" pitchFamily="34" charset="0"/>
              </a:rPr>
              <a:t>30</a:t>
            </a:r>
            <a:r>
              <a:rPr lang="pl-PL" sz="4000" dirty="0"/>
              <a:t>% ludności gminy</a:t>
            </a:r>
          </a:p>
          <a:p>
            <a:pPr marL="0" indent="0">
              <a:buNone/>
            </a:pPr>
            <a:endParaRPr lang="pl-PL" sz="2800" dirty="0"/>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23</a:t>
            </a:fld>
            <a:endParaRPr lang="pl-PL"/>
          </a:p>
        </p:txBody>
      </p:sp>
    </p:spTree>
    <p:extLst>
      <p:ext uri="{BB962C8B-B14F-4D97-AF65-F5344CB8AC3E}">
        <p14:creationId xmlns:p14="http://schemas.microsoft.com/office/powerpoint/2010/main" val="3219511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B70DC8AD-665B-483B-AD0F-7B0633FDC6A6}" type="slidenum">
              <a:rPr lang="pl-PL" smtClean="0"/>
              <a:pPr/>
              <a:t>24</a:t>
            </a:fld>
            <a:endParaRPr lang="pl-PL"/>
          </a:p>
        </p:txBody>
      </p:sp>
      <p:graphicFrame>
        <p:nvGraphicFramePr>
          <p:cNvPr id="4" name="Tabela 3"/>
          <p:cNvGraphicFramePr>
            <a:graphicFrameLocks noGrp="1"/>
          </p:cNvGraphicFramePr>
          <p:nvPr>
            <p:extLst>
              <p:ext uri="{D42A27DB-BD31-4B8C-83A1-F6EECF244321}">
                <p14:modId xmlns:p14="http://schemas.microsoft.com/office/powerpoint/2010/main" val="1614336262"/>
              </p:ext>
            </p:extLst>
          </p:nvPr>
        </p:nvGraphicFramePr>
        <p:xfrm>
          <a:off x="887894" y="0"/>
          <a:ext cx="10986052" cy="6467066"/>
        </p:xfrm>
        <a:graphic>
          <a:graphicData uri="http://schemas.openxmlformats.org/drawingml/2006/table">
            <a:tbl>
              <a:tblPr/>
              <a:tblGrid>
                <a:gridCol w="946062">
                  <a:extLst>
                    <a:ext uri="{9D8B030D-6E8A-4147-A177-3AD203B41FA5}">
                      <a16:colId xmlns:a16="http://schemas.microsoft.com/office/drawing/2014/main" val="20000"/>
                    </a:ext>
                  </a:extLst>
                </a:gridCol>
                <a:gridCol w="2071174">
                  <a:extLst>
                    <a:ext uri="{9D8B030D-6E8A-4147-A177-3AD203B41FA5}">
                      <a16:colId xmlns:a16="http://schemas.microsoft.com/office/drawing/2014/main" val="20001"/>
                    </a:ext>
                  </a:extLst>
                </a:gridCol>
                <a:gridCol w="2130593">
                  <a:extLst>
                    <a:ext uri="{9D8B030D-6E8A-4147-A177-3AD203B41FA5}">
                      <a16:colId xmlns:a16="http://schemas.microsoft.com/office/drawing/2014/main" val="20002"/>
                    </a:ext>
                  </a:extLst>
                </a:gridCol>
                <a:gridCol w="1893689">
                  <a:extLst>
                    <a:ext uri="{9D8B030D-6E8A-4147-A177-3AD203B41FA5}">
                      <a16:colId xmlns:a16="http://schemas.microsoft.com/office/drawing/2014/main" val="20003"/>
                    </a:ext>
                  </a:extLst>
                </a:gridCol>
                <a:gridCol w="2050845">
                  <a:extLst>
                    <a:ext uri="{9D8B030D-6E8A-4147-A177-3AD203B41FA5}">
                      <a16:colId xmlns:a16="http://schemas.microsoft.com/office/drawing/2014/main" val="20004"/>
                    </a:ext>
                  </a:extLst>
                </a:gridCol>
                <a:gridCol w="1893689">
                  <a:extLst>
                    <a:ext uri="{9D8B030D-6E8A-4147-A177-3AD203B41FA5}">
                      <a16:colId xmlns:a16="http://schemas.microsoft.com/office/drawing/2014/main" val="20005"/>
                    </a:ext>
                  </a:extLst>
                </a:gridCol>
              </a:tblGrid>
              <a:tr h="2514964">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LP</a:t>
                      </a:r>
                      <a:endParaRPr lang="pl-PL" sz="1200" dirty="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Sołectwo</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400" b="1" dirty="0">
                          <a:solidFill>
                            <a:srgbClr val="000000"/>
                          </a:solidFill>
                          <a:latin typeface="Times New Roman"/>
                          <a:ea typeface="Times New Roman"/>
                          <a:cs typeface="Times New Roman"/>
                        </a:rPr>
                        <a:t>Udział ludności w wieku poprodukcyjnym w ludności ogółem na danym obszarze</a:t>
                      </a:r>
                      <a:endParaRPr lang="pl-PL" sz="1100" dirty="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400" b="1" dirty="0">
                          <a:solidFill>
                            <a:srgbClr val="000000"/>
                          </a:solidFill>
                          <a:latin typeface="Times New Roman"/>
                          <a:ea typeface="Times New Roman"/>
                          <a:cs typeface="Times New Roman"/>
                        </a:rPr>
                        <a:t>Udział bezrobotnych pozostających bez pracy ponad 24 miesiące w ogóle bezrobotnych na danym obszarze</a:t>
                      </a:r>
                      <a:endParaRPr lang="pl-PL" sz="1100" dirty="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400" b="1" dirty="0">
                          <a:solidFill>
                            <a:srgbClr val="000000"/>
                          </a:solidFill>
                          <a:latin typeface="Times New Roman"/>
                          <a:ea typeface="Times New Roman"/>
                          <a:cs typeface="Times New Roman"/>
                        </a:rPr>
                        <a:t>Udział dzieci do lat 17, na które rodzice otrzymują zasiłek rodzinny w liczbie dzieci w tym samym wieku</a:t>
                      </a:r>
                      <a:endParaRPr lang="pl-PL" sz="1100" dirty="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400" b="1" dirty="0">
                          <a:solidFill>
                            <a:srgbClr val="000000"/>
                          </a:solidFill>
                          <a:latin typeface="Times New Roman"/>
                          <a:ea typeface="Times New Roman"/>
                          <a:cs typeface="Times New Roman"/>
                        </a:rPr>
                        <a:t>Liczba negatywnych cech</a:t>
                      </a:r>
                      <a:endParaRPr lang="pl-PL" sz="1100" dirty="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59282">
                <a:tc>
                  <a:txBody>
                    <a:bodyPr/>
                    <a:lstStyle/>
                    <a:p>
                      <a:pPr algn="ctr">
                        <a:lnSpc>
                          <a:spcPct val="115000"/>
                        </a:lnSpc>
                        <a:spcAft>
                          <a:spcPts val="0"/>
                        </a:spcAft>
                      </a:pPr>
                      <a:r>
                        <a:rPr lang="pl-PL" sz="1600" b="1">
                          <a:solidFill>
                            <a:srgbClr val="000000"/>
                          </a:solidFill>
                          <a:latin typeface="Times New Roman"/>
                          <a:ea typeface="Times New Roman"/>
                          <a:cs typeface="Times New Roman"/>
                        </a:rPr>
                        <a:t>1</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Gmina Rypin</a:t>
                      </a:r>
                      <a:endParaRPr lang="pl-PL" sz="1200" dirty="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11,48</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27,46</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53,65</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59282">
                <a:tc>
                  <a:txBody>
                    <a:bodyPr/>
                    <a:lstStyle/>
                    <a:p>
                      <a:pPr algn="ctr">
                        <a:lnSpc>
                          <a:spcPct val="115000"/>
                        </a:lnSpc>
                        <a:spcAft>
                          <a:spcPts val="0"/>
                        </a:spcAft>
                      </a:pPr>
                      <a:r>
                        <a:rPr lang="pl-PL" sz="1600" b="1">
                          <a:solidFill>
                            <a:srgbClr val="000000"/>
                          </a:solidFill>
                          <a:latin typeface="Times New Roman"/>
                          <a:ea typeface="Times New Roman"/>
                          <a:cs typeface="Times New Roman"/>
                        </a:rPr>
                        <a:t>2</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Balin</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12,07</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39,13</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44,19</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2</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2"/>
                  </a:ext>
                </a:extLst>
              </a:tr>
              <a:tr h="359282">
                <a:tc>
                  <a:txBody>
                    <a:bodyPr/>
                    <a:lstStyle/>
                    <a:p>
                      <a:pPr algn="ctr">
                        <a:lnSpc>
                          <a:spcPct val="115000"/>
                        </a:lnSpc>
                        <a:spcAft>
                          <a:spcPts val="0"/>
                        </a:spcAft>
                      </a:pPr>
                      <a:r>
                        <a:rPr lang="pl-PL" sz="1600" b="1">
                          <a:solidFill>
                            <a:srgbClr val="000000"/>
                          </a:solidFill>
                          <a:latin typeface="Times New Roman"/>
                          <a:ea typeface="Times New Roman"/>
                          <a:cs typeface="Times New Roman"/>
                        </a:rPr>
                        <a:t>3</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Borzymin</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14,21</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42,86</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47,14</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2</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3"/>
                  </a:ext>
                </a:extLst>
              </a:tr>
              <a:tr h="359282">
                <a:tc>
                  <a:txBody>
                    <a:bodyPr/>
                    <a:lstStyle/>
                    <a:p>
                      <a:pPr algn="ctr">
                        <a:lnSpc>
                          <a:spcPct val="115000"/>
                        </a:lnSpc>
                        <a:spcAft>
                          <a:spcPts val="0"/>
                        </a:spcAft>
                      </a:pPr>
                      <a:r>
                        <a:rPr lang="pl-PL" sz="1600" b="1">
                          <a:solidFill>
                            <a:srgbClr val="000000"/>
                          </a:solidFill>
                          <a:latin typeface="Times New Roman"/>
                          <a:ea typeface="Times New Roman"/>
                          <a:cs typeface="Times New Roman"/>
                        </a:rPr>
                        <a:t>4</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Cetki</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9,90</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21,43</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86,11</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1</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4"/>
                  </a:ext>
                </a:extLst>
              </a:tr>
              <a:tr h="359282">
                <a:tc>
                  <a:txBody>
                    <a:bodyPr/>
                    <a:lstStyle/>
                    <a:p>
                      <a:pPr algn="ctr">
                        <a:lnSpc>
                          <a:spcPct val="115000"/>
                        </a:lnSpc>
                        <a:spcAft>
                          <a:spcPts val="0"/>
                        </a:spcAft>
                      </a:pPr>
                      <a:r>
                        <a:rPr lang="pl-PL" sz="1600" b="1">
                          <a:solidFill>
                            <a:srgbClr val="000000"/>
                          </a:solidFill>
                          <a:latin typeface="Times New Roman"/>
                          <a:ea typeface="Times New Roman"/>
                          <a:cs typeface="Times New Roman"/>
                        </a:rPr>
                        <a:t>5</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Czyżewo</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9,21</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31,25</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45,33</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1</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5"/>
                  </a:ext>
                </a:extLst>
              </a:tr>
              <a:tr h="359282">
                <a:tc>
                  <a:txBody>
                    <a:bodyPr/>
                    <a:lstStyle/>
                    <a:p>
                      <a:pPr algn="ctr">
                        <a:lnSpc>
                          <a:spcPct val="115000"/>
                        </a:lnSpc>
                        <a:spcAft>
                          <a:spcPts val="0"/>
                        </a:spcAft>
                      </a:pPr>
                      <a:r>
                        <a:rPr lang="pl-PL" sz="1600" b="1">
                          <a:solidFill>
                            <a:srgbClr val="000000"/>
                          </a:solidFill>
                          <a:latin typeface="Times New Roman"/>
                          <a:ea typeface="Times New Roman"/>
                          <a:cs typeface="Times New Roman"/>
                        </a:rPr>
                        <a:t>6</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Dębiany</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12,92</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25,00</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60,94</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2</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6"/>
                  </a:ext>
                </a:extLst>
              </a:tr>
              <a:tr h="359282">
                <a:tc>
                  <a:txBody>
                    <a:bodyPr/>
                    <a:lstStyle/>
                    <a:p>
                      <a:pPr algn="ctr">
                        <a:lnSpc>
                          <a:spcPct val="115000"/>
                        </a:lnSpc>
                        <a:spcAft>
                          <a:spcPts val="0"/>
                        </a:spcAft>
                      </a:pPr>
                      <a:r>
                        <a:rPr lang="pl-PL" sz="1600" b="1">
                          <a:solidFill>
                            <a:srgbClr val="000000"/>
                          </a:solidFill>
                          <a:latin typeface="Times New Roman"/>
                          <a:ea typeface="Times New Roman"/>
                          <a:cs typeface="Times New Roman"/>
                        </a:rPr>
                        <a:t>7</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Dylewo</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12,11</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0,00</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47,37</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1</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7"/>
                  </a:ext>
                </a:extLst>
              </a:tr>
              <a:tr h="359282">
                <a:tc>
                  <a:txBody>
                    <a:bodyPr/>
                    <a:lstStyle/>
                    <a:p>
                      <a:pPr algn="ctr">
                        <a:lnSpc>
                          <a:spcPct val="115000"/>
                        </a:lnSpc>
                        <a:spcAft>
                          <a:spcPts val="0"/>
                        </a:spcAft>
                      </a:pPr>
                      <a:r>
                        <a:rPr lang="pl-PL" sz="1600" b="1">
                          <a:solidFill>
                            <a:srgbClr val="000000"/>
                          </a:solidFill>
                          <a:latin typeface="Times New Roman"/>
                          <a:ea typeface="Times New Roman"/>
                          <a:cs typeface="Times New Roman"/>
                        </a:rPr>
                        <a:t>8</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Głowińsk</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12,37</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31,82</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51,85</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2</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8"/>
                  </a:ext>
                </a:extLst>
              </a:tr>
              <a:tr h="359282">
                <a:tc>
                  <a:txBody>
                    <a:bodyPr/>
                    <a:lstStyle/>
                    <a:p>
                      <a:pPr algn="ctr">
                        <a:lnSpc>
                          <a:spcPct val="115000"/>
                        </a:lnSpc>
                        <a:spcAft>
                          <a:spcPts val="0"/>
                        </a:spcAft>
                      </a:pPr>
                      <a:r>
                        <a:rPr lang="pl-PL" sz="1600" b="1">
                          <a:solidFill>
                            <a:srgbClr val="000000"/>
                          </a:solidFill>
                          <a:latin typeface="Times New Roman"/>
                          <a:ea typeface="Times New Roman"/>
                          <a:cs typeface="Times New Roman"/>
                        </a:rPr>
                        <a:t>9</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Godziszewy</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8,08</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66,67</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45,68</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1</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9"/>
                  </a:ext>
                </a:extLst>
              </a:tr>
              <a:tr h="359282">
                <a:tc>
                  <a:txBody>
                    <a:bodyPr/>
                    <a:lstStyle/>
                    <a:p>
                      <a:pPr algn="ctr">
                        <a:lnSpc>
                          <a:spcPct val="115000"/>
                        </a:lnSpc>
                        <a:spcAft>
                          <a:spcPts val="0"/>
                        </a:spcAft>
                      </a:pPr>
                      <a:r>
                        <a:rPr lang="pl-PL" sz="1600" b="1">
                          <a:solidFill>
                            <a:srgbClr val="000000"/>
                          </a:solidFill>
                          <a:latin typeface="Times New Roman"/>
                          <a:ea typeface="Times New Roman"/>
                          <a:cs typeface="Times New Roman"/>
                        </a:rPr>
                        <a:t>10</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Jasin</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12,56</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10,53</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70,27</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2</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10"/>
                  </a:ext>
                </a:extLst>
              </a:tr>
              <a:tr h="359282">
                <a:tc>
                  <a:txBody>
                    <a:bodyPr/>
                    <a:lstStyle/>
                    <a:p>
                      <a:pPr algn="ctr">
                        <a:lnSpc>
                          <a:spcPct val="115000"/>
                        </a:lnSpc>
                        <a:spcAft>
                          <a:spcPts val="0"/>
                        </a:spcAft>
                      </a:pPr>
                      <a:r>
                        <a:rPr lang="pl-PL" sz="1600" b="1">
                          <a:solidFill>
                            <a:srgbClr val="000000"/>
                          </a:solidFill>
                          <a:latin typeface="Times New Roman"/>
                          <a:ea typeface="Times New Roman"/>
                          <a:cs typeface="Times New Roman"/>
                        </a:rPr>
                        <a:t>11</a:t>
                      </a:r>
                      <a:endParaRPr lang="pl-PL" sz="120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Kowalki</a:t>
                      </a:r>
                      <a:endParaRPr lang="pl-PL" sz="1200" dirty="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11,20</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16,67</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33,88</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0</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571477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numeru slajdu 2"/>
          <p:cNvSpPr>
            <a:spLocks noGrp="1"/>
          </p:cNvSpPr>
          <p:nvPr>
            <p:ph type="sldNum" sz="quarter" idx="12"/>
          </p:nvPr>
        </p:nvSpPr>
        <p:spPr/>
        <p:txBody>
          <a:bodyPr/>
          <a:lstStyle/>
          <a:p>
            <a:fld id="{B70DC8AD-665B-483B-AD0F-7B0633FDC6A6}" type="slidenum">
              <a:rPr lang="pl-PL" smtClean="0"/>
              <a:pPr/>
              <a:t>25</a:t>
            </a:fld>
            <a:endParaRPr lang="pl-PL"/>
          </a:p>
        </p:txBody>
      </p:sp>
      <p:graphicFrame>
        <p:nvGraphicFramePr>
          <p:cNvPr id="5" name="Tabela 4"/>
          <p:cNvGraphicFramePr>
            <a:graphicFrameLocks noGrp="1"/>
          </p:cNvGraphicFramePr>
          <p:nvPr>
            <p:extLst>
              <p:ext uri="{D42A27DB-BD31-4B8C-83A1-F6EECF244321}">
                <p14:modId xmlns:p14="http://schemas.microsoft.com/office/powerpoint/2010/main" val="4246836549"/>
              </p:ext>
            </p:extLst>
          </p:nvPr>
        </p:nvGraphicFramePr>
        <p:xfrm>
          <a:off x="1355912" y="228060"/>
          <a:ext cx="10359009" cy="5549888"/>
        </p:xfrm>
        <a:graphic>
          <a:graphicData uri="http://schemas.openxmlformats.org/drawingml/2006/table">
            <a:tbl>
              <a:tblPr/>
              <a:tblGrid>
                <a:gridCol w="892065">
                  <a:extLst>
                    <a:ext uri="{9D8B030D-6E8A-4147-A177-3AD203B41FA5}">
                      <a16:colId xmlns:a16="http://schemas.microsoft.com/office/drawing/2014/main" val="20000"/>
                    </a:ext>
                  </a:extLst>
                </a:gridCol>
                <a:gridCol w="2045113">
                  <a:extLst>
                    <a:ext uri="{9D8B030D-6E8A-4147-A177-3AD203B41FA5}">
                      <a16:colId xmlns:a16="http://schemas.microsoft.com/office/drawing/2014/main" val="20001"/>
                    </a:ext>
                  </a:extLst>
                </a:gridCol>
                <a:gridCol w="1916833">
                  <a:extLst>
                    <a:ext uri="{9D8B030D-6E8A-4147-A177-3AD203B41FA5}">
                      <a16:colId xmlns:a16="http://schemas.microsoft.com/office/drawing/2014/main" val="20002"/>
                    </a:ext>
                  </a:extLst>
                </a:gridCol>
                <a:gridCol w="1785604">
                  <a:extLst>
                    <a:ext uri="{9D8B030D-6E8A-4147-A177-3AD203B41FA5}">
                      <a16:colId xmlns:a16="http://schemas.microsoft.com/office/drawing/2014/main" val="20003"/>
                    </a:ext>
                  </a:extLst>
                </a:gridCol>
                <a:gridCol w="1933790">
                  <a:extLst>
                    <a:ext uri="{9D8B030D-6E8A-4147-A177-3AD203B41FA5}">
                      <a16:colId xmlns:a16="http://schemas.microsoft.com/office/drawing/2014/main" val="20004"/>
                    </a:ext>
                  </a:extLst>
                </a:gridCol>
                <a:gridCol w="1785604">
                  <a:extLst>
                    <a:ext uri="{9D8B030D-6E8A-4147-A177-3AD203B41FA5}">
                      <a16:colId xmlns:a16="http://schemas.microsoft.com/office/drawing/2014/main" val="20005"/>
                    </a:ext>
                  </a:extLst>
                </a:gridCol>
              </a:tblGrid>
              <a:tr h="1789116">
                <a:tc>
                  <a:txBody>
                    <a:bodyPr/>
                    <a:lstStyle/>
                    <a:p>
                      <a:pPr>
                        <a:lnSpc>
                          <a:spcPct val="115000"/>
                        </a:lnSpc>
                        <a:spcAft>
                          <a:spcPts val="0"/>
                        </a:spcAft>
                      </a:pPr>
                      <a:r>
                        <a:rPr lang="pl-PL" sz="1600" b="1" dirty="0">
                          <a:solidFill>
                            <a:srgbClr val="000000"/>
                          </a:solidFill>
                          <a:latin typeface="Times New Roman"/>
                          <a:ea typeface="Times New Roman"/>
                          <a:cs typeface="Times New Roman"/>
                        </a:rPr>
                        <a:t>LP</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Sołectwo</a:t>
                      </a:r>
                      <a:endParaRPr lang="pl-PL" sz="1200" dirty="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400" b="1" dirty="0">
                          <a:solidFill>
                            <a:srgbClr val="000000"/>
                          </a:solidFill>
                          <a:latin typeface="Times New Roman"/>
                          <a:ea typeface="Times New Roman"/>
                          <a:cs typeface="Times New Roman"/>
                        </a:rPr>
                        <a:t>Udział ludności w wieku poprodukcyjnym w ludności ogółem na danym obszarze</a:t>
                      </a:r>
                      <a:endParaRPr lang="pl-PL" sz="1100" dirty="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400" b="1" dirty="0">
                          <a:solidFill>
                            <a:srgbClr val="000000"/>
                          </a:solidFill>
                          <a:latin typeface="Times New Roman"/>
                          <a:ea typeface="Times New Roman"/>
                          <a:cs typeface="Times New Roman"/>
                        </a:rPr>
                        <a:t>Udział bezrobotnych pozostających bez pracy ponad 24 miesiące w ogóle bezrobotnych na danym obszarze</a:t>
                      </a:r>
                      <a:endParaRPr lang="pl-PL" sz="1100" dirty="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400" b="1" dirty="0">
                          <a:solidFill>
                            <a:srgbClr val="000000"/>
                          </a:solidFill>
                          <a:latin typeface="Times New Roman"/>
                          <a:ea typeface="Times New Roman"/>
                          <a:cs typeface="Times New Roman"/>
                        </a:rPr>
                        <a:t>Udział dzieci do lat 17, na które rodzice otrzymują zasiłek rodzinny w liczbie dzieci w tym samym wieku</a:t>
                      </a:r>
                      <a:endParaRPr lang="pl-PL" sz="1100" dirty="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400" b="1" dirty="0">
                          <a:solidFill>
                            <a:srgbClr val="000000"/>
                          </a:solidFill>
                          <a:latin typeface="Times New Roman"/>
                          <a:ea typeface="Times New Roman"/>
                          <a:cs typeface="Times New Roman"/>
                        </a:rPr>
                        <a:t>Liczba negatywnych cech</a:t>
                      </a:r>
                      <a:endParaRPr lang="pl-PL" sz="1100" dirty="0">
                        <a:latin typeface="Calibri"/>
                        <a:ea typeface="Calibri"/>
                        <a:cs typeface="Times New Roman"/>
                      </a:endParaRPr>
                    </a:p>
                  </a:txBody>
                  <a:tcPr marL="30369" marR="303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67207">
                <a:tc>
                  <a:txBody>
                    <a:bodyPr/>
                    <a:lstStyle/>
                    <a:p>
                      <a:pPr algn="r">
                        <a:lnSpc>
                          <a:spcPct val="115000"/>
                        </a:lnSpc>
                        <a:spcAft>
                          <a:spcPts val="0"/>
                        </a:spcAft>
                      </a:pPr>
                      <a:r>
                        <a:rPr lang="pl-PL" sz="1600" b="1">
                          <a:solidFill>
                            <a:srgbClr val="000000"/>
                          </a:solidFill>
                          <a:latin typeface="Times New Roman"/>
                          <a:ea typeface="Times New Roman"/>
                          <a:cs typeface="Times New Roman"/>
                        </a:rPr>
                        <a:t>12</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1600" b="1" dirty="0">
                          <a:solidFill>
                            <a:srgbClr val="000000"/>
                          </a:solidFill>
                          <a:latin typeface="Times New Roman"/>
                          <a:ea typeface="Times New Roman"/>
                          <a:cs typeface="Times New Roman"/>
                        </a:rPr>
                        <a:t>Linne</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latin typeface="Times New Roman"/>
                          <a:ea typeface="Times New Roman"/>
                          <a:cs typeface="Times New Roman"/>
                        </a:rPr>
                        <a:t>9,82</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27,27</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55,56</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1</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267207">
                <a:tc>
                  <a:txBody>
                    <a:bodyPr/>
                    <a:lstStyle/>
                    <a:p>
                      <a:pPr algn="r">
                        <a:lnSpc>
                          <a:spcPct val="115000"/>
                        </a:lnSpc>
                        <a:spcAft>
                          <a:spcPts val="0"/>
                        </a:spcAft>
                      </a:pPr>
                      <a:r>
                        <a:rPr lang="pl-PL" sz="1600" b="1">
                          <a:solidFill>
                            <a:srgbClr val="000000"/>
                          </a:solidFill>
                          <a:latin typeface="Times New Roman"/>
                          <a:ea typeface="Times New Roman"/>
                          <a:cs typeface="Times New Roman"/>
                        </a:rPr>
                        <a:t>13</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1600" b="1" dirty="0">
                          <a:solidFill>
                            <a:srgbClr val="000000"/>
                          </a:solidFill>
                          <a:latin typeface="Times New Roman"/>
                          <a:ea typeface="Times New Roman"/>
                          <a:cs typeface="Times New Roman"/>
                        </a:rPr>
                        <a:t>Marianki</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latin typeface="Times New Roman"/>
                          <a:ea typeface="Times New Roman"/>
                          <a:cs typeface="Times New Roman"/>
                        </a:rPr>
                        <a:t>11,72</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dirty="0">
                          <a:latin typeface="Times New Roman"/>
                          <a:ea typeface="Times New Roman"/>
                          <a:cs typeface="Times New Roman"/>
                        </a:rPr>
                        <a:t>27,78</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56,41</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3</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2"/>
                  </a:ext>
                </a:extLst>
              </a:tr>
              <a:tr h="267207">
                <a:tc>
                  <a:txBody>
                    <a:bodyPr/>
                    <a:lstStyle/>
                    <a:p>
                      <a:pPr algn="r">
                        <a:lnSpc>
                          <a:spcPct val="115000"/>
                        </a:lnSpc>
                        <a:spcAft>
                          <a:spcPts val="0"/>
                        </a:spcAft>
                      </a:pPr>
                      <a:r>
                        <a:rPr lang="pl-PL" sz="1600" b="1">
                          <a:solidFill>
                            <a:srgbClr val="000000"/>
                          </a:solidFill>
                          <a:latin typeface="Times New Roman"/>
                          <a:ea typeface="Times New Roman"/>
                          <a:cs typeface="Times New Roman"/>
                        </a:rPr>
                        <a:t>14</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1600" b="1" dirty="0">
                          <a:solidFill>
                            <a:srgbClr val="000000"/>
                          </a:solidFill>
                          <a:latin typeface="Times New Roman"/>
                          <a:ea typeface="Times New Roman"/>
                          <a:cs typeface="Times New Roman"/>
                        </a:rPr>
                        <a:t>Podole</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9,52</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dirty="0">
                          <a:latin typeface="Times New Roman"/>
                          <a:ea typeface="Times New Roman"/>
                          <a:cs typeface="Times New Roman"/>
                        </a:rPr>
                        <a:t>14,29</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25,00</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0</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3"/>
                  </a:ext>
                </a:extLst>
              </a:tr>
              <a:tr h="267207">
                <a:tc>
                  <a:txBody>
                    <a:bodyPr/>
                    <a:lstStyle/>
                    <a:p>
                      <a:pPr algn="r">
                        <a:lnSpc>
                          <a:spcPct val="115000"/>
                        </a:lnSpc>
                        <a:spcAft>
                          <a:spcPts val="0"/>
                        </a:spcAft>
                      </a:pPr>
                      <a:r>
                        <a:rPr lang="pl-PL" sz="1600" b="1">
                          <a:solidFill>
                            <a:srgbClr val="000000"/>
                          </a:solidFill>
                          <a:latin typeface="Times New Roman"/>
                          <a:ea typeface="Times New Roman"/>
                          <a:cs typeface="Times New Roman"/>
                        </a:rPr>
                        <a:t>15</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1600" b="1" dirty="0">
                          <a:solidFill>
                            <a:srgbClr val="000000"/>
                          </a:solidFill>
                          <a:latin typeface="Times New Roman"/>
                          <a:ea typeface="Times New Roman"/>
                          <a:cs typeface="Times New Roman"/>
                        </a:rPr>
                        <a:t>Puszcza Rządowa</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10,34</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dirty="0">
                          <a:latin typeface="Times New Roman"/>
                          <a:ea typeface="Times New Roman"/>
                          <a:cs typeface="Times New Roman"/>
                        </a:rPr>
                        <a:t>43,33</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dirty="0">
                          <a:latin typeface="Times New Roman"/>
                          <a:ea typeface="Times New Roman"/>
                          <a:cs typeface="Times New Roman"/>
                        </a:rPr>
                        <a:t>84,29</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2</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4"/>
                  </a:ext>
                </a:extLst>
              </a:tr>
              <a:tr h="267207">
                <a:tc>
                  <a:txBody>
                    <a:bodyPr/>
                    <a:lstStyle/>
                    <a:p>
                      <a:pPr algn="r">
                        <a:lnSpc>
                          <a:spcPct val="115000"/>
                        </a:lnSpc>
                        <a:spcAft>
                          <a:spcPts val="0"/>
                        </a:spcAft>
                      </a:pPr>
                      <a:r>
                        <a:rPr lang="pl-PL" sz="1600" b="1">
                          <a:solidFill>
                            <a:srgbClr val="000000"/>
                          </a:solidFill>
                          <a:latin typeface="Times New Roman"/>
                          <a:ea typeface="Times New Roman"/>
                          <a:cs typeface="Times New Roman"/>
                        </a:rPr>
                        <a:t>16</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1600" b="1" dirty="0">
                          <a:solidFill>
                            <a:srgbClr val="000000"/>
                          </a:solidFill>
                          <a:latin typeface="Times New Roman"/>
                          <a:ea typeface="Times New Roman"/>
                          <a:cs typeface="Times New Roman"/>
                        </a:rPr>
                        <a:t>Rusinowo</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11,33</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12,50</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dirty="0">
                          <a:latin typeface="Times New Roman"/>
                          <a:ea typeface="Times New Roman"/>
                          <a:cs typeface="Times New Roman"/>
                        </a:rPr>
                        <a:t>37,72</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0</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5"/>
                  </a:ext>
                </a:extLst>
              </a:tr>
              <a:tr h="267207">
                <a:tc>
                  <a:txBody>
                    <a:bodyPr/>
                    <a:lstStyle/>
                    <a:p>
                      <a:pPr algn="r">
                        <a:lnSpc>
                          <a:spcPct val="115000"/>
                        </a:lnSpc>
                        <a:spcAft>
                          <a:spcPts val="0"/>
                        </a:spcAft>
                      </a:pPr>
                      <a:r>
                        <a:rPr lang="pl-PL" sz="1600" b="1">
                          <a:solidFill>
                            <a:srgbClr val="000000"/>
                          </a:solidFill>
                          <a:latin typeface="Times New Roman"/>
                          <a:ea typeface="Times New Roman"/>
                          <a:cs typeface="Times New Roman"/>
                        </a:rPr>
                        <a:t>17</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1600" b="1" dirty="0">
                          <a:solidFill>
                            <a:srgbClr val="000000"/>
                          </a:solidFill>
                          <a:latin typeface="Times New Roman"/>
                          <a:ea typeface="Times New Roman"/>
                          <a:cs typeface="Times New Roman"/>
                        </a:rPr>
                        <a:t>Rypałki Prywatne</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8,80</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14,29</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dirty="0">
                          <a:latin typeface="Times New Roman"/>
                          <a:ea typeface="Times New Roman"/>
                          <a:cs typeface="Times New Roman"/>
                        </a:rPr>
                        <a:t>38,46</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0</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6"/>
                  </a:ext>
                </a:extLst>
              </a:tr>
              <a:tr h="267207">
                <a:tc>
                  <a:txBody>
                    <a:bodyPr/>
                    <a:lstStyle/>
                    <a:p>
                      <a:pPr algn="r">
                        <a:lnSpc>
                          <a:spcPct val="115000"/>
                        </a:lnSpc>
                        <a:spcAft>
                          <a:spcPts val="0"/>
                        </a:spcAft>
                      </a:pPr>
                      <a:r>
                        <a:rPr lang="pl-PL" sz="1600" b="1">
                          <a:solidFill>
                            <a:srgbClr val="000000"/>
                          </a:solidFill>
                          <a:latin typeface="Times New Roman"/>
                          <a:ea typeface="Times New Roman"/>
                          <a:cs typeface="Times New Roman"/>
                        </a:rPr>
                        <a:t>18</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1600" b="1" dirty="0">
                          <a:solidFill>
                            <a:srgbClr val="000000"/>
                          </a:solidFill>
                          <a:latin typeface="Times New Roman"/>
                          <a:ea typeface="Times New Roman"/>
                          <a:cs typeface="Times New Roman"/>
                        </a:rPr>
                        <a:t>Sadłowo</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13,02</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28,00</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dirty="0">
                          <a:latin typeface="Times New Roman"/>
                          <a:ea typeface="Times New Roman"/>
                          <a:cs typeface="Times New Roman"/>
                        </a:rPr>
                        <a:t>65,12</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3</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7"/>
                  </a:ext>
                </a:extLst>
              </a:tr>
              <a:tr h="267207">
                <a:tc>
                  <a:txBody>
                    <a:bodyPr/>
                    <a:lstStyle/>
                    <a:p>
                      <a:pPr algn="r">
                        <a:lnSpc>
                          <a:spcPct val="115000"/>
                        </a:lnSpc>
                        <a:spcAft>
                          <a:spcPts val="0"/>
                        </a:spcAft>
                      </a:pPr>
                      <a:r>
                        <a:rPr lang="pl-PL" sz="1600" b="1">
                          <a:solidFill>
                            <a:srgbClr val="000000"/>
                          </a:solidFill>
                          <a:latin typeface="Times New Roman"/>
                          <a:ea typeface="Times New Roman"/>
                          <a:cs typeface="Times New Roman"/>
                        </a:rPr>
                        <a:t>19</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1600" b="1" dirty="0">
                          <a:solidFill>
                            <a:srgbClr val="000000"/>
                          </a:solidFill>
                          <a:latin typeface="Times New Roman"/>
                          <a:ea typeface="Times New Roman"/>
                          <a:cs typeface="Times New Roman"/>
                        </a:rPr>
                        <a:t>Nowe Sadłowo</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13,81</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0,00</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dirty="0">
                          <a:latin typeface="Times New Roman"/>
                          <a:ea typeface="Times New Roman"/>
                          <a:cs typeface="Times New Roman"/>
                        </a:rPr>
                        <a:t>52,63</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1</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8"/>
                  </a:ext>
                </a:extLst>
              </a:tr>
              <a:tr h="267207">
                <a:tc>
                  <a:txBody>
                    <a:bodyPr/>
                    <a:lstStyle/>
                    <a:p>
                      <a:pPr algn="r">
                        <a:lnSpc>
                          <a:spcPct val="115000"/>
                        </a:lnSpc>
                        <a:spcAft>
                          <a:spcPts val="0"/>
                        </a:spcAft>
                      </a:pPr>
                      <a:r>
                        <a:rPr lang="pl-PL" sz="1600" b="1">
                          <a:solidFill>
                            <a:srgbClr val="000000"/>
                          </a:solidFill>
                          <a:latin typeface="Times New Roman"/>
                          <a:ea typeface="Times New Roman"/>
                          <a:cs typeface="Times New Roman"/>
                        </a:rPr>
                        <a:t>20</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1600" b="1" dirty="0">
                          <a:solidFill>
                            <a:srgbClr val="000000"/>
                          </a:solidFill>
                          <a:latin typeface="Times New Roman"/>
                          <a:ea typeface="Times New Roman"/>
                          <a:cs typeface="Times New Roman"/>
                        </a:rPr>
                        <a:t>Sikory</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9,55</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37,50</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dirty="0">
                          <a:latin typeface="Times New Roman"/>
                          <a:ea typeface="Times New Roman"/>
                          <a:cs typeface="Times New Roman"/>
                        </a:rPr>
                        <a:t>30,56</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1</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9"/>
                  </a:ext>
                </a:extLst>
              </a:tr>
              <a:tr h="267207">
                <a:tc>
                  <a:txBody>
                    <a:bodyPr/>
                    <a:lstStyle/>
                    <a:p>
                      <a:pPr algn="r">
                        <a:lnSpc>
                          <a:spcPct val="115000"/>
                        </a:lnSpc>
                        <a:spcAft>
                          <a:spcPts val="0"/>
                        </a:spcAft>
                      </a:pPr>
                      <a:r>
                        <a:rPr lang="pl-PL" sz="1600" b="1">
                          <a:solidFill>
                            <a:srgbClr val="000000"/>
                          </a:solidFill>
                          <a:latin typeface="Times New Roman"/>
                          <a:ea typeface="Times New Roman"/>
                          <a:cs typeface="Times New Roman"/>
                        </a:rPr>
                        <a:t>21</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1600" b="1" dirty="0">
                          <a:solidFill>
                            <a:srgbClr val="000000"/>
                          </a:solidFill>
                          <a:latin typeface="Times New Roman"/>
                          <a:ea typeface="Times New Roman"/>
                          <a:cs typeface="Times New Roman"/>
                        </a:rPr>
                        <a:t>Starorypin Rządowy</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9,76</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a:latin typeface="Times New Roman"/>
                          <a:ea typeface="Times New Roman"/>
                          <a:cs typeface="Times New Roman"/>
                        </a:rPr>
                        <a:t>25,00</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dirty="0">
                          <a:latin typeface="Times New Roman"/>
                          <a:ea typeface="Times New Roman"/>
                          <a:cs typeface="Times New Roman"/>
                        </a:rPr>
                        <a:t>100,00</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1</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10"/>
                  </a:ext>
                </a:extLst>
              </a:tr>
              <a:tr h="267207">
                <a:tc>
                  <a:txBody>
                    <a:bodyPr/>
                    <a:lstStyle/>
                    <a:p>
                      <a:pPr algn="r">
                        <a:lnSpc>
                          <a:spcPct val="115000"/>
                        </a:lnSpc>
                        <a:spcAft>
                          <a:spcPts val="0"/>
                        </a:spcAft>
                      </a:pPr>
                      <a:r>
                        <a:rPr lang="pl-PL" sz="1600" b="1">
                          <a:solidFill>
                            <a:srgbClr val="000000"/>
                          </a:solidFill>
                          <a:latin typeface="Times New Roman"/>
                          <a:ea typeface="Times New Roman"/>
                          <a:cs typeface="Times New Roman"/>
                        </a:rPr>
                        <a:t>22</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1600" b="1" dirty="0">
                          <a:solidFill>
                            <a:srgbClr val="000000"/>
                          </a:solidFill>
                          <a:latin typeface="Times New Roman"/>
                          <a:ea typeface="Times New Roman"/>
                          <a:cs typeface="Times New Roman"/>
                        </a:rPr>
                        <a:t>Starorypin Prywatny</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12,53</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26,09</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dirty="0">
                          <a:latin typeface="Times New Roman"/>
                          <a:ea typeface="Times New Roman"/>
                          <a:cs typeface="Times New Roman"/>
                        </a:rPr>
                        <a:t>57,35</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2</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11"/>
                  </a:ext>
                </a:extLst>
              </a:tr>
              <a:tr h="267207">
                <a:tc>
                  <a:txBody>
                    <a:bodyPr/>
                    <a:lstStyle/>
                    <a:p>
                      <a:pPr algn="r">
                        <a:lnSpc>
                          <a:spcPct val="115000"/>
                        </a:lnSpc>
                        <a:spcAft>
                          <a:spcPts val="0"/>
                        </a:spcAft>
                      </a:pPr>
                      <a:r>
                        <a:rPr lang="pl-PL" sz="1600" b="1">
                          <a:solidFill>
                            <a:srgbClr val="000000"/>
                          </a:solidFill>
                          <a:latin typeface="Times New Roman"/>
                          <a:ea typeface="Times New Roman"/>
                          <a:cs typeface="Times New Roman"/>
                        </a:rPr>
                        <a:t>23</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1600" b="1" dirty="0">
                          <a:solidFill>
                            <a:srgbClr val="000000"/>
                          </a:solidFill>
                          <a:latin typeface="Times New Roman"/>
                          <a:ea typeface="Times New Roman"/>
                          <a:cs typeface="Times New Roman"/>
                        </a:rPr>
                        <a:t>Stawiska</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11,93</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45,45</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dirty="0">
                          <a:latin typeface="Times New Roman"/>
                          <a:ea typeface="Times New Roman"/>
                          <a:cs typeface="Times New Roman"/>
                        </a:rPr>
                        <a:t>59,09</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3</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12"/>
                  </a:ext>
                </a:extLst>
              </a:tr>
              <a:tr h="267207">
                <a:tc>
                  <a:txBody>
                    <a:bodyPr/>
                    <a:lstStyle/>
                    <a:p>
                      <a:pPr algn="r">
                        <a:lnSpc>
                          <a:spcPct val="115000"/>
                        </a:lnSpc>
                        <a:spcAft>
                          <a:spcPts val="0"/>
                        </a:spcAft>
                      </a:pPr>
                      <a:r>
                        <a:rPr lang="pl-PL" sz="1600" b="1">
                          <a:solidFill>
                            <a:srgbClr val="000000"/>
                          </a:solidFill>
                          <a:latin typeface="Times New Roman"/>
                          <a:ea typeface="Times New Roman"/>
                          <a:cs typeface="Times New Roman"/>
                        </a:rPr>
                        <a:t>24</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1600" b="1">
                          <a:solidFill>
                            <a:srgbClr val="000000"/>
                          </a:solidFill>
                          <a:latin typeface="Times New Roman"/>
                          <a:ea typeface="Times New Roman"/>
                          <a:cs typeface="Times New Roman"/>
                        </a:rPr>
                        <a:t>Stępowo</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13,51</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29,41</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dirty="0">
                          <a:latin typeface="Times New Roman"/>
                          <a:ea typeface="Times New Roman"/>
                          <a:cs typeface="Times New Roman"/>
                        </a:rPr>
                        <a:t>65,08</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3</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13"/>
                  </a:ext>
                </a:extLst>
              </a:tr>
              <a:tr h="287081">
                <a:tc>
                  <a:txBody>
                    <a:bodyPr/>
                    <a:lstStyle/>
                    <a:p>
                      <a:pPr algn="r">
                        <a:lnSpc>
                          <a:spcPct val="115000"/>
                        </a:lnSpc>
                        <a:spcAft>
                          <a:spcPts val="0"/>
                        </a:spcAft>
                      </a:pPr>
                      <a:r>
                        <a:rPr lang="pl-PL" sz="1600" b="1">
                          <a:solidFill>
                            <a:srgbClr val="000000"/>
                          </a:solidFill>
                          <a:latin typeface="Times New Roman"/>
                          <a:ea typeface="Times New Roman"/>
                          <a:cs typeface="Times New Roman"/>
                        </a:rPr>
                        <a:t>25</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1600" b="1" dirty="0">
                          <a:solidFill>
                            <a:srgbClr val="000000"/>
                          </a:solidFill>
                          <a:latin typeface="Times New Roman"/>
                          <a:ea typeface="Times New Roman"/>
                          <a:cs typeface="Times New Roman"/>
                        </a:rPr>
                        <a:t>Zakrocz</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15,38</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42,86</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pl-PL" sz="1600" b="1">
                          <a:latin typeface="Times New Roman"/>
                          <a:ea typeface="Times New Roman"/>
                          <a:cs typeface="Times New Roman"/>
                        </a:rPr>
                        <a:t>27,59</a:t>
                      </a:r>
                      <a:endParaRPr lang="pl-PL" sz="120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2</a:t>
                      </a:r>
                      <a:endParaRPr lang="pl-PL" sz="1200" dirty="0">
                        <a:latin typeface="Calibri"/>
                        <a:ea typeface="Calibri"/>
                        <a:cs typeface="Times New Roman"/>
                      </a:endParaRPr>
                    </a:p>
                  </a:txBody>
                  <a:tcPr marL="30369" marR="303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553221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1919536" y="1"/>
            <a:ext cx="8352928" cy="6863417"/>
          </a:xfrm>
          <a:prstGeom prst="rect">
            <a:avLst/>
          </a:prstGeom>
          <a:noFill/>
        </p:spPr>
        <p:txBody>
          <a:bodyPr wrap="square" rtlCol="0">
            <a:spAutoFit/>
          </a:bodyPr>
          <a:lstStyle/>
          <a:p>
            <a:pPr algn="ctr">
              <a:lnSpc>
                <a:spcPct val="150000"/>
              </a:lnSpc>
            </a:pPr>
            <a:endParaRPr lang="pl-PL" sz="2000" b="1" dirty="0">
              <a:latin typeface="Times New Roman" pitchFamily="18" charset="0"/>
              <a:cs typeface="Times New Roman" pitchFamily="18" charset="0"/>
            </a:endParaRPr>
          </a:p>
          <a:p>
            <a:pPr algn="ctr">
              <a:lnSpc>
                <a:spcPct val="150000"/>
              </a:lnSpc>
            </a:pPr>
            <a:endParaRPr lang="pl-PL" sz="2000" b="1" dirty="0">
              <a:latin typeface="Times New Roman" pitchFamily="18" charset="0"/>
              <a:cs typeface="Times New Roman" pitchFamily="18" charset="0"/>
            </a:endParaRPr>
          </a:p>
          <a:p>
            <a:pPr>
              <a:lnSpc>
                <a:spcPct val="150000"/>
              </a:lnSpc>
            </a:pPr>
            <a:endParaRPr lang="pl-PL" sz="2000" b="1" dirty="0">
              <a:latin typeface="Times New Roman" pitchFamily="18" charset="0"/>
              <a:cs typeface="Times New Roman" pitchFamily="18" charset="0"/>
            </a:endParaRPr>
          </a:p>
          <a:p>
            <a:pPr algn="just"/>
            <a:endParaRPr lang="pl-PL" sz="2000" b="1" dirty="0">
              <a:latin typeface="Times New Roman" pitchFamily="18" charset="0"/>
              <a:cs typeface="Times New Roman" pitchFamily="18" charset="0"/>
            </a:endParaRPr>
          </a:p>
          <a:p>
            <a:pPr algn="just"/>
            <a:endParaRPr lang="pl-PL" sz="2000" b="1"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pPr>
              <a:buFont typeface="Wingdings" pitchFamily="2" charset="2"/>
              <a:buChar char="ü"/>
            </a:pPr>
            <a:endParaRPr lang="pl-PL" sz="2000" dirty="0">
              <a:latin typeface="Times New Roman" pitchFamily="18" charset="0"/>
              <a:cs typeface="Times New Roman" pitchFamily="18" charset="0"/>
            </a:endParaRPr>
          </a:p>
          <a:p>
            <a:pPr>
              <a:buFont typeface="Wingdings" pitchFamily="2" charset="2"/>
              <a:buChar char="ü"/>
            </a:pPr>
            <a:endParaRPr lang="pl-PL" sz="2000" dirty="0">
              <a:latin typeface="Times New Roman" pitchFamily="18" charset="0"/>
              <a:cs typeface="Times New Roman" pitchFamily="18" charset="0"/>
            </a:endParaRPr>
          </a:p>
          <a:p>
            <a:pPr>
              <a:buFont typeface="Wingdings" pitchFamily="2" charset="2"/>
              <a:buChar char="ü"/>
            </a:pPr>
            <a:endParaRPr lang="pl-PL" sz="2000" dirty="0">
              <a:latin typeface="Times New Roman" pitchFamily="18" charset="0"/>
              <a:cs typeface="Times New Roman" pitchFamily="18" charset="0"/>
            </a:endParaRPr>
          </a:p>
          <a:p>
            <a:pPr>
              <a:buFont typeface="Wingdings" pitchFamily="2" charset="2"/>
              <a:buChar char="ü"/>
            </a:pPr>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pPr lvl="0">
              <a:lnSpc>
                <a:spcPct val="150000"/>
              </a:lnSpc>
            </a:pPr>
            <a:endParaRPr lang="pl-PL" sz="2000" dirty="0">
              <a:latin typeface="Times New Roman" pitchFamily="18" charset="0"/>
              <a:cs typeface="Times New Roman" pitchFamily="18" charset="0"/>
            </a:endParaRPr>
          </a:p>
        </p:txBody>
      </p:sp>
      <p:sp>
        <p:nvSpPr>
          <p:cNvPr id="6" name="pole tekstowe 5"/>
          <p:cNvSpPr txBox="1"/>
          <p:nvPr/>
        </p:nvSpPr>
        <p:spPr>
          <a:xfrm>
            <a:off x="3215680" y="332657"/>
            <a:ext cx="5832648" cy="646331"/>
          </a:xfrm>
          <a:prstGeom prst="rect">
            <a:avLst/>
          </a:prstGeom>
          <a:noFill/>
        </p:spPr>
        <p:txBody>
          <a:bodyPr wrap="square" rtlCol="0">
            <a:spAutoFit/>
          </a:bodyPr>
          <a:lstStyle/>
          <a:p>
            <a:pPr algn="ctr"/>
            <a:r>
              <a:rPr lang="pl-PL" b="1" dirty="0">
                <a:latin typeface="Times New Roman" pitchFamily="18" charset="0"/>
                <a:cs typeface="Times New Roman" pitchFamily="18" charset="0"/>
              </a:rPr>
              <a:t>Program Rewitalizacji dla Gminy Rypin </a:t>
            </a:r>
            <a:br>
              <a:rPr lang="pl-PL" b="1" dirty="0">
                <a:latin typeface="Times New Roman" pitchFamily="18" charset="0"/>
                <a:cs typeface="Times New Roman" pitchFamily="18" charset="0"/>
              </a:rPr>
            </a:br>
            <a:r>
              <a:rPr lang="pl-PL" b="1" dirty="0">
                <a:latin typeface="Times New Roman" pitchFamily="18" charset="0"/>
                <a:cs typeface="Times New Roman" pitchFamily="18" charset="0"/>
              </a:rPr>
              <a:t>na lata 2016-2023</a:t>
            </a:r>
            <a:endParaRPr lang="pl-PL" dirty="0"/>
          </a:p>
        </p:txBody>
      </p:sp>
      <p:sp>
        <p:nvSpPr>
          <p:cNvPr id="7" name="pole tekstowe 6"/>
          <p:cNvSpPr txBox="1"/>
          <p:nvPr/>
        </p:nvSpPr>
        <p:spPr>
          <a:xfrm>
            <a:off x="2279576" y="1340769"/>
            <a:ext cx="7776864" cy="461665"/>
          </a:xfrm>
          <a:prstGeom prst="rect">
            <a:avLst/>
          </a:prstGeom>
          <a:noFill/>
        </p:spPr>
        <p:txBody>
          <a:bodyPr wrap="square" rtlCol="0">
            <a:spAutoFit/>
          </a:bodyPr>
          <a:lstStyle/>
          <a:p>
            <a:pPr algn="ctr"/>
            <a:r>
              <a:rPr lang="pl-PL" sz="2400" b="1" dirty="0">
                <a:solidFill>
                  <a:schemeClr val="accent6">
                    <a:lumMod val="75000"/>
                  </a:schemeClr>
                </a:solidFill>
                <a:latin typeface="Times New Roman" pitchFamily="18" charset="0"/>
                <a:cs typeface="Times New Roman" pitchFamily="18" charset="0"/>
              </a:rPr>
              <a:t>OBSZAR ZDEGRADOWANY GMINY</a:t>
            </a:r>
          </a:p>
        </p:txBody>
      </p:sp>
      <p:sp>
        <p:nvSpPr>
          <p:cNvPr id="8" name="Prostokąt 7"/>
          <p:cNvSpPr/>
          <p:nvPr/>
        </p:nvSpPr>
        <p:spPr>
          <a:xfrm>
            <a:off x="2351584" y="2204864"/>
            <a:ext cx="7632848" cy="400110"/>
          </a:xfrm>
          <a:prstGeom prst="rect">
            <a:avLst/>
          </a:prstGeom>
        </p:spPr>
        <p:txBody>
          <a:bodyPr wrap="square">
            <a:spAutoFit/>
          </a:bodyPr>
          <a:lstStyle/>
          <a:p>
            <a:endParaRPr lang="pl-PL" sz="2000" dirty="0">
              <a:latin typeface="Times New Roman" pitchFamily="18" charset="0"/>
              <a:cs typeface="Times New Roman" pitchFamily="18" charset="0"/>
            </a:endParaRPr>
          </a:p>
        </p:txBody>
      </p:sp>
      <p:sp>
        <p:nvSpPr>
          <p:cNvPr id="12" name="Prostokąt 11"/>
          <p:cNvSpPr/>
          <p:nvPr/>
        </p:nvSpPr>
        <p:spPr>
          <a:xfrm>
            <a:off x="1469098" y="2016519"/>
            <a:ext cx="10033925" cy="4708981"/>
          </a:xfrm>
          <a:prstGeom prst="rect">
            <a:avLst/>
          </a:prstGeom>
        </p:spPr>
        <p:txBody>
          <a:bodyPr wrap="square">
            <a:spAutoFit/>
          </a:bodyPr>
          <a:lstStyle/>
          <a:p>
            <a:pPr algn="just"/>
            <a:r>
              <a:rPr lang="pl-PL" sz="2400" dirty="0">
                <a:latin typeface="Corbel" panose="020B0503020204020204" pitchFamily="34" charset="0"/>
                <a:cs typeface="Times New Roman" pitchFamily="18" charset="0"/>
              </a:rPr>
              <a:t>Na terenie sołectw </a:t>
            </a:r>
            <a:r>
              <a:rPr lang="pl-PL" sz="2400" b="1" dirty="0">
                <a:latin typeface="Corbel" panose="020B0503020204020204" pitchFamily="34" charset="0"/>
                <a:cs typeface="Times New Roman" pitchFamily="18" charset="0"/>
              </a:rPr>
              <a:t>Balin, Borzymin, Dębiany, Głowińsk, Jasin, Marianki, Puszcza Rządowa, Sadłowo, Starorypin Prywatny, Stawiska, Stępowo oraz </a:t>
            </a:r>
            <a:r>
              <a:rPr lang="pl-PL" sz="2400" b="1" dirty="0" err="1">
                <a:latin typeface="Corbel" panose="020B0503020204020204" pitchFamily="34" charset="0"/>
                <a:cs typeface="Times New Roman" pitchFamily="18" charset="0"/>
              </a:rPr>
              <a:t>Zakrocz</a:t>
            </a:r>
            <a:r>
              <a:rPr lang="pl-PL" sz="2400" dirty="0">
                <a:latin typeface="Corbel" panose="020B0503020204020204" pitchFamily="34" charset="0"/>
                <a:cs typeface="Times New Roman" pitchFamily="18" charset="0"/>
              </a:rPr>
              <a:t> zdiagnozowano co najmniej dwa negatywne (czyli mniej korzystne w stosunku do średniej dla Gminy) wskaźniki społeczne. Łączna powierzchnia wszystkich obszarów o skumulowanych negatywnych cechach to </a:t>
            </a:r>
            <a:r>
              <a:rPr lang="pl-PL" sz="2400" b="1" dirty="0">
                <a:latin typeface="Corbel" panose="020B0503020204020204" pitchFamily="34" charset="0"/>
                <a:cs typeface="Times New Roman" pitchFamily="18" charset="0"/>
              </a:rPr>
              <a:t>7353,31 ha.  </a:t>
            </a:r>
            <a:r>
              <a:rPr lang="pl-PL" sz="2400" dirty="0">
                <a:latin typeface="Corbel" panose="020B0503020204020204" pitchFamily="34" charset="0"/>
                <a:cs typeface="Times New Roman" pitchFamily="18" charset="0"/>
              </a:rPr>
              <a:t>Zgodnie z zasadami prowadzenia delimitacji sprawdzono dodatkowe kryteria, polegające na porównaniu sołectw ze średnią gminy pod względem </a:t>
            </a:r>
            <a:r>
              <a:rPr lang="pl-PL" sz="2400" b="1" dirty="0">
                <a:latin typeface="Corbel" panose="020B0503020204020204" pitchFamily="34" charset="0"/>
                <a:cs typeface="Times New Roman" pitchFamily="18" charset="0"/>
              </a:rPr>
              <a:t>liczby zarejestrowanych podmiotów gospodarczych osób fizycznych na 100 mieszkańców w wieku produkcyjnym</a:t>
            </a:r>
            <a:r>
              <a:rPr lang="pl-PL" sz="2800" b="1" dirty="0">
                <a:latin typeface="Corbel" panose="020B0503020204020204" pitchFamily="34" charset="0"/>
                <a:cs typeface="Times New Roman" pitchFamily="18" charset="0"/>
              </a:rPr>
              <a:t>.</a:t>
            </a:r>
            <a:r>
              <a:rPr lang="pl-PL" sz="2800" dirty="0">
                <a:latin typeface="Corbel" panose="020B0503020204020204" pitchFamily="34" charset="0"/>
                <a:cs typeface="Times New Roman" pitchFamily="18" charset="0"/>
              </a:rPr>
              <a:t> </a:t>
            </a:r>
          </a:p>
          <a:p>
            <a:pPr algn="just"/>
            <a:endParaRPr lang="pl-PL" sz="2000" dirty="0">
              <a:latin typeface="Times New Roman" pitchFamily="18" charset="0"/>
              <a:cs typeface="Times New Roman" pitchFamily="18" charset="0"/>
            </a:endParaRPr>
          </a:p>
          <a:p>
            <a:pPr algn="just"/>
            <a:endParaRPr lang="pl-PL" sz="2000" dirty="0">
              <a:latin typeface="Times New Roman" pitchFamily="18" charset="0"/>
              <a:cs typeface="Times New Roman" pitchFamily="18" charset="0"/>
            </a:endParaRPr>
          </a:p>
          <a:p>
            <a:pPr algn="just"/>
            <a:endParaRPr lang="pl-PL" sz="2000" dirty="0">
              <a:latin typeface="Times New Roman" pitchFamily="18" charset="0"/>
              <a:cs typeface="Times New Roman" pitchFamily="18" charset="0"/>
            </a:endParaRPr>
          </a:p>
          <a:p>
            <a:pPr algn="just"/>
            <a:endParaRPr lang="pl-PL" sz="2000" dirty="0">
              <a:latin typeface="Times New Roman" pitchFamily="18" charset="0"/>
              <a:cs typeface="Times New Roman" pitchFamily="18" charset="0"/>
            </a:endParaRPr>
          </a:p>
        </p:txBody>
      </p:sp>
      <p:sp>
        <p:nvSpPr>
          <p:cNvPr id="9" name="Symbol zastępczy numeru slajdu 8"/>
          <p:cNvSpPr>
            <a:spLocks noGrp="1"/>
          </p:cNvSpPr>
          <p:nvPr>
            <p:ph type="sldNum" sz="quarter" idx="12"/>
          </p:nvPr>
        </p:nvSpPr>
        <p:spPr/>
        <p:txBody>
          <a:bodyPr/>
          <a:lstStyle/>
          <a:p>
            <a:fld id="{589B7C76-EFF2-4CD8-A475-4750F11B4BC6}" type="slidenum">
              <a:rPr lang="pl-PL" smtClean="0"/>
              <a:pPr/>
              <a:t>26</a:t>
            </a:fld>
            <a:endParaRPr lang="pl-PL"/>
          </a:p>
        </p:txBody>
      </p:sp>
    </p:spTree>
    <p:extLst>
      <p:ext uri="{BB962C8B-B14F-4D97-AF65-F5344CB8AC3E}">
        <p14:creationId xmlns:p14="http://schemas.microsoft.com/office/powerpoint/2010/main" val="3684540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B70DC8AD-665B-483B-AD0F-7B0633FDC6A6}" type="slidenum">
              <a:rPr lang="pl-PL" smtClean="0"/>
              <a:pPr/>
              <a:t>27</a:t>
            </a:fld>
            <a:endParaRPr lang="pl-PL"/>
          </a:p>
        </p:txBody>
      </p:sp>
      <p:graphicFrame>
        <p:nvGraphicFramePr>
          <p:cNvPr id="3" name="Tabela 2"/>
          <p:cNvGraphicFramePr>
            <a:graphicFrameLocks noGrp="1"/>
          </p:cNvGraphicFramePr>
          <p:nvPr>
            <p:extLst>
              <p:ext uri="{D42A27DB-BD31-4B8C-83A1-F6EECF244321}">
                <p14:modId xmlns:p14="http://schemas.microsoft.com/office/powerpoint/2010/main" val="1184002509"/>
              </p:ext>
            </p:extLst>
          </p:nvPr>
        </p:nvGraphicFramePr>
        <p:xfrm>
          <a:off x="2178916" y="477080"/>
          <a:ext cx="8772940" cy="5771320"/>
        </p:xfrm>
        <a:graphic>
          <a:graphicData uri="http://schemas.openxmlformats.org/drawingml/2006/table">
            <a:tbl>
              <a:tblPr/>
              <a:tblGrid>
                <a:gridCol w="649184">
                  <a:extLst>
                    <a:ext uri="{9D8B030D-6E8A-4147-A177-3AD203B41FA5}">
                      <a16:colId xmlns:a16="http://schemas.microsoft.com/office/drawing/2014/main" val="20000"/>
                    </a:ext>
                  </a:extLst>
                </a:gridCol>
                <a:gridCol w="2587435">
                  <a:extLst>
                    <a:ext uri="{9D8B030D-6E8A-4147-A177-3AD203B41FA5}">
                      <a16:colId xmlns:a16="http://schemas.microsoft.com/office/drawing/2014/main" val="20001"/>
                    </a:ext>
                  </a:extLst>
                </a:gridCol>
                <a:gridCol w="1277613">
                  <a:extLst>
                    <a:ext uri="{9D8B030D-6E8A-4147-A177-3AD203B41FA5}">
                      <a16:colId xmlns:a16="http://schemas.microsoft.com/office/drawing/2014/main" val="20002"/>
                    </a:ext>
                  </a:extLst>
                </a:gridCol>
                <a:gridCol w="1788658">
                  <a:extLst>
                    <a:ext uri="{9D8B030D-6E8A-4147-A177-3AD203B41FA5}">
                      <a16:colId xmlns:a16="http://schemas.microsoft.com/office/drawing/2014/main" val="20003"/>
                    </a:ext>
                  </a:extLst>
                </a:gridCol>
                <a:gridCol w="2470050">
                  <a:extLst>
                    <a:ext uri="{9D8B030D-6E8A-4147-A177-3AD203B41FA5}">
                      <a16:colId xmlns:a16="http://schemas.microsoft.com/office/drawing/2014/main" val="20004"/>
                    </a:ext>
                  </a:extLst>
                </a:gridCol>
              </a:tblGrid>
              <a:tr h="1442830">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LP</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Sołectwa</a:t>
                      </a:r>
                      <a:endParaRPr lang="pl-PL" sz="1050" dirty="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400" b="1" dirty="0">
                          <a:solidFill>
                            <a:srgbClr val="000000"/>
                          </a:solidFill>
                          <a:latin typeface="Times New Roman"/>
                          <a:ea typeface="Times New Roman"/>
                          <a:cs typeface="Times New Roman"/>
                        </a:rPr>
                        <a:t>Liczba osób </a:t>
                      </a:r>
                      <a:br>
                        <a:rPr lang="pl-PL" sz="1400" b="1" dirty="0">
                          <a:solidFill>
                            <a:srgbClr val="000000"/>
                          </a:solidFill>
                          <a:latin typeface="Times New Roman"/>
                          <a:ea typeface="Times New Roman"/>
                          <a:cs typeface="Times New Roman"/>
                        </a:rPr>
                      </a:br>
                      <a:r>
                        <a:rPr lang="pl-PL" sz="1400" b="1" dirty="0">
                          <a:solidFill>
                            <a:srgbClr val="000000"/>
                          </a:solidFill>
                          <a:latin typeface="Times New Roman"/>
                          <a:ea typeface="Times New Roman"/>
                          <a:cs typeface="Times New Roman"/>
                        </a:rPr>
                        <a:t>w wieku produkcyjnym</a:t>
                      </a:r>
                      <a:endParaRPr lang="pl-PL" sz="1000" dirty="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400" b="1" dirty="0">
                          <a:solidFill>
                            <a:srgbClr val="000000"/>
                          </a:solidFill>
                          <a:latin typeface="Times New Roman"/>
                          <a:ea typeface="Times New Roman"/>
                          <a:cs typeface="Times New Roman"/>
                        </a:rPr>
                        <a:t>Aktywna działalność gospodarcza osób fizycznych</a:t>
                      </a:r>
                      <a:endParaRPr lang="pl-PL" sz="1000" dirty="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400" b="1" dirty="0">
                          <a:latin typeface="Times New Roman" pitchFamily="18" charset="0"/>
                          <a:cs typeface="Times New Roman" pitchFamily="18" charset="0"/>
                        </a:rPr>
                        <a:t>Liczba zarejestrowanych podmiotów gospodarczych osób fizycznych na 100 mieszkańców </a:t>
                      </a:r>
                      <a:br>
                        <a:rPr lang="pl-PL" sz="1400" b="1" dirty="0">
                          <a:latin typeface="Times New Roman" pitchFamily="18" charset="0"/>
                          <a:cs typeface="Times New Roman" pitchFamily="18" charset="0"/>
                        </a:rPr>
                      </a:br>
                      <a:r>
                        <a:rPr lang="pl-PL" sz="1400" b="1" dirty="0">
                          <a:latin typeface="Times New Roman" pitchFamily="18" charset="0"/>
                          <a:cs typeface="Times New Roman" pitchFamily="18" charset="0"/>
                        </a:rPr>
                        <a:t>w wieku produkcyjnym</a:t>
                      </a:r>
                      <a:endParaRPr lang="pl-PL" sz="1000" dirty="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8566">
                <a:tc>
                  <a:txBody>
                    <a:bodyPr/>
                    <a:lstStyle/>
                    <a:p>
                      <a:pPr algn="r">
                        <a:lnSpc>
                          <a:spcPct val="115000"/>
                        </a:lnSpc>
                        <a:spcAft>
                          <a:spcPts val="0"/>
                        </a:spcAft>
                      </a:pPr>
                      <a:r>
                        <a:rPr lang="pl-PL" sz="1600" b="1" dirty="0">
                          <a:solidFill>
                            <a:srgbClr val="000000"/>
                          </a:solidFill>
                          <a:latin typeface="Times New Roman"/>
                          <a:ea typeface="Times New Roman"/>
                          <a:cs typeface="Times New Roman"/>
                        </a:rPr>
                        <a:t>1</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Gmina Rypin</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5 172</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248</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4,91</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8566">
                <a:tc>
                  <a:txBody>
                    <a:bodyPr/>
                    <a:lstStyle/>
                    <a:p>
                      <a:pPr algn="r">
                        <a:lnSpc>
                          <a:spcPct val="115000"/>
                        </a:lnSpc>
                        <a:spcAft>
                          <a:spcPts val="0"/>
                        </a:spcAft>
                      </a:pPr>
                      <a:r>
                        <a:rPr lang="pl-PL" sz="1600" b="1">
                          <a:solidFill>
                            <a:srgbClr val="000000"/>
                          </a:solidFill>
                          <a:latin typeface="Times New Roman"/>
                          <a:ea typeface="Times New Roman"/>
                          <a:cs typeface="Times New Roman"/>
                        </a:rPr>
                        <a:t>2</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Balin</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294</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13</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4,42</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2"/>
                  </a:ext>
                </a:extLst>
              </a:tr>
              <a:tr h="288566">
                <a:tc>
                  <a:txBody>
                    <a:bodyPr/>
                    <a:lstStyle/>
                    <a:p>
                      <a:pPr algn="r">
                        <a:lnSpc>
                          <a:spcPct val="115000"/>
                        </a:lnSpc>
                        <a:spcAft>
                          <a:spcPts val="0"/>
                        </a:spcAft>
                      </a:pPr>
                      <a:r>
                        <a:rPr lang="pl-PL" sz="1600" b="1">
                          <a:solidFill>
                            <a:srgbClr val="000000"/>
                          </a:solidFill>
                          <a:latin typeface="Times New Roman"/>
                          <a:ea typeface="Times New Roman"/>
                          <a:cs typeface="Times New Roman"/>
                        </a:rPr>
                        <a:t>3</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Borzymin</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234</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11</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4,70</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3"/>
                  </a:ext>
                </a:extLst>
              </a:tr>
              <a:tr h="288566">
                <a:tc>
                  <a:txBody>
                    <a:bodyPr/>
                    <a:lstStyle/>
                    <a:p>
                      <a:pPr algn="r">
                        <a:lnSpc>
                          <a:spcPct val="115000"/>
                        </a:lnSpc>
                        <a:spcAft>
                          <a:spcPts val="0"/>
                        </a:spcAft>
                      </a:pPr>
                      <a:r>
                        <a:rPr lang="pl-PL" sz="1600" b="1">
                          <a:solidFill>
                            <a:srgbClr val="000000"/>
                          </a:solidFill>
                          <a:latin typeface="Times New Roman"/>
                          <a:ea typeface="Times New Roman"/>
                          <a:cs typeface="Times New Roman"/>
                        </a:rPr>
                        <a:t>4</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Dębiany</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167</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5</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2,99</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4"/>
                  </a:ext>
                </a:extLst>
              </a:tr>
              <a:tr h="288566">
                <a:tc>
                  <a:txBody>
                    <a:bodyPr/>
                    <a:lstStyle/>
                    <a:p>
                      <a:pPr algn="r">
                        <a:lnSpc>
                          <a:spcPct val="115000"/>
                        </a:lnSpc>
                        <a:spcAft>
                          <a:spcPts val="0"/>
                        </a:spcAft>
                      </a:pPr>
                      <a:r>
                        <a:rPr lang="pl-PL" sz="1600" b="1">
                          <a:solidFill>
                            <a:srgbClr val="000000"/>
                          </a:solidFill>
                          <a:latin typeface="Times New Roman"/>
                          <a:ea typeface="Times New Roman"/>
                          <a:cs typeface="Times New Roman"/>
                        </a:rPr>
                        <a:t>5</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Dylewo</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127</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6</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4,72</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5"/>
                  </a:ext>
                </a:extLst>
              </a:tr>
              <a:tr h="288566">
                <a:tc>
                  <a:txBody>
                    <a:bodyPr/>
                    <a:lstStyle/>
                    <a:p>
                      <a:pPr algn="r">
                        <a:lnSpc>
                          <a:spcPct val="115000"/>
                        </a:lnSpc>
                        <a:spcAft>
                          <a:spcPts val="0"/>
                        </a:spcAft>
                      </a:pPr>
                      <a:r>
                        <a:rPr lang="pl-PL" sz="1600" b="1">
                          <a:solidFill>
                            <a:srgbClr val="000000"/>
                          </a:solidFill>
                          <a:latin typeface="Times New Roman"/>
                          <a:ea typeface="Times New Roman"/>
                          <a:cs typeface="Times New Roman"/>
                        </a:rPr>
                        <a:t>6</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Głowińsk</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371</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22</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5,93</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6"/>
                  </a:ext>
                </a:extLst>
              </a:tr>
              <a:tr h="288566">
                <a:tc>
                  <a:txBody>
                    <a:bodyPr/>
                    <a:lstStyle/>
                    <a:p>
                      <a:pPr algn="r">
                        <a:lnSpc>
                          <a:spcPct val="115000"/>
                        </a:lnSpc>
                        <a:spcAft>
                          <a:spcPts val="0"/>
                        </a:spcAft>
                      </a:pPr>
                      <a:r>
                        <a:rPr lang="pl-PL" sz="1600" b="1">
                          <a:solidFill>
                            <a:srgbClr val="000000"/>
                          </a:solidFill>
                          <a:latin typeface="Times New Roman"/>
                          <a:ea typeface="Times New Roman"/>
                          <a:cs typeface="Times New Roman"/>
                        </a:rPr>
                        <a:t>7</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Jasin</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149</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9</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6,04</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7"/>
                  </a:ext>
                </a:extLst>
              </a:tr>
              <a:tr h="288566">
                <a:tc>
                  <a:txBody>
                    <a:bodyPr/>
                    <a:lstStyle/>
                    <a:p>
                      <a:pPr algn="r">
                        <a:lnSpc>
                          <a:spcPct val="115000"/>
                        </a:lnSpc>
                        <a:spcAft>
                          <a:spcPts val="0"/>
                        </a:spcAft>
                      </a:pPr>
                      <a:r>
                        <a:rPr lang="pl-PL" sz="1600" b="1">
                          <a:solidFill>
                            <a:srgbClr val="000000"/>
                          </a:solidFill>
                          <a:latin typeface="Times New Roman"/>
                          <a:ea typeface="Times New Roman"/>
                          <a:cs typeface="Times New Roman"/>
                        </a:rPr>
                        <a:t>8</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Marianki</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255</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13</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5,10</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8"/>
                  </a:ext>
                </a:extLst>
              </a:tr>
              <a:tr h="288566">
                <a:tc>
                  <a:txBody>
                    <a:bodyPr/>
                    <a:lstStyle/>
                    <a:p>
                      <a:pPr algn="r">
                        <a:lnSpc>
                          <a:spcPct val="115000"/>
                        </a:lnSpc>
                        <a:spcAft>
                          <a:spcPts val="0"/>
                        </a:spcAft>
                      </a:pPr>
                      <a:r>
                        <a:rPr lang="pl-PL" sz="1600" b="1">
                          <a:solidFill>
                            <a:srgbClr val="000000"/>
                          </a:solidFill>
                          <a:latin typeface="Times New Roman"/>
                          <a:ea typeface="Times New Roman"/>
                          <a:cs typeface="Times New Roman"/>
                        </a:rPr>
                        <a:t>9</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Puszcza Rządowa</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237</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7</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2,95</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9"/>
                  </a:ext>
                </a:extLst>
              </a:tr>
              <a:tr h="288566">
                <a:tc>
                  <a:txBody>
                    <a:bodyPr/>
                    <a:lstStyle/>
                    <a:p>
                      <a:pPr algn="r">
                        <a:lnSpc>
                          <a:spcPct val="115000"/>
                        </a:lnSpc>
                        <a:spcAft>
                          <a:spcPts val="0"/>
                        </a:spcAft>
                      </a:pPr>
                      <a:r>
                        <a:rPr lang="pl-PL" sz="1600" b="1">
                          <a:solidFill>
                            <a:srgbClr val="000000"/>
                          </a:solidFill>
                          <a:latin typeface="Times New Roman"/>
                          <a:ea typeface="Times New Roman"/>
                          <a:cs typeface="Times New Roman"/>
                        </a:rPr>
                        <a:t>10</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Sadłowo</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344</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16</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4,65</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10"/>
                  </a:ext>
                </a:extLst>
              </a:tr>
              <a:tr h="288566">
                <a:tc>
                  <a:txBody>
                    <a:bodyPr/>
                    <a:lstStyle/>
                    <a:p>
                      <a:pPr algn="r">
                        <a:lnSpc>
                          <a:spcPct val="115000"/>
                        </a:lnSpc>
                        <a:spcAft>
                          <a:spcPts val="0"/>
                        </a:spcAft>
                      </a:pPr>
                      <a:r>
                        <a:rPr lang="pl-PL" sz="1600" b="1">
                          <a:solidFill>
                            <a:srgbClr val="000000"/>
                          </a:solidFill>
                          <a:latin typeface="Times New Roman"/>
                          <a:ea typeface="Times New Roman"/>
                          <a:cs typeface="Times New Roman"/>
                        </a:rPr>
                        <a:t>11</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Nowe Sadłowo</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116</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6</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5,17</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11"/>
                  </a:ext>
                </a:extLst>
              </a:tr>
              <a:tr h="288566">
                <a:tc>
                  <a:txBody>
                    <a:bodyPr/>
                    <a:lstStyle/>
                    <a:p>
                      <a:pPr algn="r">
                        <a:lnSpc>
                          <a:spcPct val="115000"/>
                        </a:lnSpc>
                        <a:spcAft>
                          <a:spcPts val="0"/>
                        </a:spcAft>
                      </a:pPr>
                      <a:r>
                        <a:rPr lang="pl-PL" sz="1600" b="1">
                          <a:solidFill>
                            <a:srgbClr val="000000"/>
                          </a:solidFill>
                          <a:latin typeface="Times New Roman"/>
                          <a:ea typeface="Times New Roman"/>
                          <a:cs typeface="Times New Roman"/>
                        </a:rPr>
                        <a:t>12</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latin typeface="Times New Roman"/>
                          <a:ea typeface="Times New Roman"/>
                          <a:cs typeface="Times New Roman"/>
                        </a:rPr>
                        <a:t>Starorypin Prywatny</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290</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11</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3,79</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12"/>
                  </a:ext>
                </a:extLst>
              </a:tr>
              <a:tr h="288566">
                <a:tc>
                  <a:txBody>
                    <a:bodyPr/>
                    <a:lstStyle/>
                    <a:p>
                      <a:pPr algn="r">
                        <a:lnSpc>
                          <a:spcPct val="115000"/>
                        </a:lnSpc>
                        <a:spcAft>
                          <a:spcPts val="0"/>
                        </a:spcAft>
                      </a:pPr>
                      <a:r>
                        <a:rPr lang="pl-PL" sz="1600" b="1">
                          <a:solidFill>
                            <a:srgbClr val="000000"/>
                          </a:solidFill>
                          <a:latin typeface="Times New Roman"/>
                          <a:ea typeface="Times New Roman"/>
                          <a:cs typeface="Times New Roman"/>
                        </a:rPr>
                        <a:t>13</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Stawiska</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145</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3</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2,07</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13"/>
                  </a:ext>
                </a:extLst>
              </a:tr>
              <a:tr h="288566">
                <a:tc>
                  <a:txBody>
                    <a:bodyPr/>
                    <a:lstStyle/>
                    <a:p>
                      <a:pPr algn="r">
                        <a:lnSpc>
                          <a:spcPct val="115000"/>
                        </a:lnSpc>
                        <a:spcAft>
                          <a:spcPts val="0"/>
                        </a:spcAft>
                      </a:pPr>
                      <a:r>
                        <a:rPr lang="pl-PL" sz="1600" b="1">
                          <a:solidFill>
                            <a:srgbClr val="000000"/>
                          </a:solidFill>
                          <a:latin typeface="Times New Roman"/>
                          <a:ea typeface="Times New Roman"/>
                          <a:cs typeface="Times New Roman"/>
                        </a:rPr>
                        <a:t>14</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Stępowo</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263</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15</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5,70</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14"/>
                  </a:ext>
                </a:extLst>
              </a:tr>
              <a:tr h="288566">
                <a:tc>
                  <a:txBody>
                    <a:bodyPr/>
                    <a:lstStyle/>
                    <a:p>
                      <a:pPr algn="r">
                        <a:lnSpc>
                          <a:spcPct val="115000"/>
                        </a:lnSpc>
                        <a:spcAft>
                          <a:spcPts val="0"/>
                        </a:spcAft>
                      </a:pPr>
                      <a:r>
                        <a:rPr lang="pl-PL" sz="1600" b="1">
                          <a:solidFill>
                            <a:srgbClr val="000000"/>
                          </a:solidFill>
                          <a:latin typeface="Times New Roman"/>
                          <a:ea typeface="Times New Roman"/>
                          <a:cs typeface="Times New Roman"/>
                        </a:rPr>
                        <a:t>15</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err="1">
                          <a:solidFill>
                            <a:srgbClr val="000000"/>
                          </a:solidFill>
                          <a:latin typeface="Times New Roman"/>
                          <a:ea typeface="Times New Roman"/>
                          <a:cs typeface="Times New Roman"/>
                        </a:rPr>
                        <a:t>Zakrocz</a:t>
                      </a:r>
                      <a:endParaRPr lang="pl-PL" sz="1050" dirty="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133</a:t>
                      </a:r>
                      <a:endParaRPr lang="pl-PL" sz="1050">
                        <a:latin typeface="Calibri"/>
                        <a:ea typeface="Calibri"/>
                        <a:cs typeface="Times New Roman"/>
                      </a:endParaRPr>
                    </a:p>
                  </a:txBody>
                  <a:tcPr marL="36812" marR="368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a:solidFill>
                            <a:srgbClr val="000000"/>
                          </a:solidFill>
                          <a:latin typeface="Times New Roman"/>
                          <a:ea typeface="Times New Roman"/>
                          <a:cs typeface="Times New Roman"/>
                        </a:rPr>
                        <a:t>5</a:t>
                      </a:r>
                      <a:endParaRPr lang="pl-PL" sz="105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600" b="1" dirty="0">
                          <a:solidFill>
                            <a:srgbClr val="000000"/>
                          </a:solidFill>
                          <a:latin typeface="Times New Roman"/>
                          <a:ea typeface="Times New Roman"/>
                          <a:cs typeface="Times New Roman"/>
                        </a:rPr>
                        <a:t>3,76</a:t>
                      </a:r>
                      <a:endParaRPr lang="pl-PL" sz="1050" dirty="0">
                        <a:latin typeface="Calibri"/>
                        <a:ea typeface="Calibri"/>
                        <a:cs typeface="Times New Roman"/>
                      </a:endParaRPr>
                    </a:p>
                  </a:txBody>
                  <a:tcPr marL="36812" marR="368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2201853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1919536" y="1"/>
            <a:ext cx="8352928" cy="6863417"/>
          </a:xfrm>
          <a:prstGeom prst="rect">
            <a:avLst/>
          </a:prstGeom>
          <a:noFill/>
        </p:spPr>
        <p:txBody>
          <a:bodyPr wrap="square" rtlCol="0">
            <a:spAutoFit/>
          </a:bodyPr>
          <a:lstStyle/>
          <a:p>
            <a:pPr algn="ctr">
              <a:lnSpc>
                <a:spcPct val="150000"/>
              </a:lnSpc>
            </a:pPr>
            <a:endParaRPr lang="pl-PL" sz="2000" b="1" dirty="0">
              <a:latin typeface="Times New Roman" pitchFamily="18" charset="0"/>
              <a:cs typeface="Times New Roman" pitchFamily="18" charset="0"/>
            </a:endParaRPr>
          </a:p>
          <a:p>
            <a:pPr algn="ctr">
              <a:lnSpc>
                <a:spcPct val="150000"/>
              </a:lnSpc>
            </a:pPr>
            <a:endParaRPr lang="pl-PL" sz="2000" b="1" dirty="0">
              <a:latin typeface="Times New Roman" pitchFamily="18" charset="0"/>
              <a:cs typeface="Times New Roman" pitchFamily="18" charset="0"/>
            </a:endParaRPr>
          </a:p>
          <a:p>
            <a:pPr>
              <a:lnSpc>
                <a:spcPct val="150000"/>
              </a:lnSpc>
            </a:pPr>
            <a:endParaRPr lang="pl-PL" sz="2000" b="1" dirty="0">
              <a:latin typeface="Times New Roman" pitchFamily="18" charset="0"/>
              <a:cs typeface="Times New Roman" pitchFamily="18" charset="0"/>
            </a:endParaRPr>
          </a:p>
          <a:p>
            <a:pPr algn="just"/>
            <a:endParaRPr lang="pl-PL" sz="2000" b="1" dirty="0">
              <a:latin typeface="Times New Roman" pitchFamily="18" charset="0"/>
              <a:cs typeface="Times New Roman" pitchFamily="18" charset="0"/>
            </a:endParaRPr>
          </a:p>
          <a:p>
            <a:pPr algn="just"/>
            <a:endParaRPr lang="pl-PL" sz="2000" b="1"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pPr>
              <a:buFont typeface="Wingdings" pitchFamily="2" charset="2"/>
              <a:buChar char="ü"/>
            </a:pPr>
            <a:endParaRPr lang="pl-PL" sz="2000" dirty="0">
              <a:latin typeface="Times New Roman" pitchFamily="18" charset="0"/>
              <a:cs typeface="Times New Roman" pitchFamily="18" charset="0"/>
            </a:endParaRPr>
          </a:p>
          <a:p>
            <a:pPr>
              <a:buFont typeface="Wingdings" pitchFamily="2" charset="2"/>
              <a:buChar char="ü"/>
            </a:pPr>
            <a:endParaRPr lang="pl-PL" sz="2000" dirty="0">
              <a:latin typeface="Times New Roman" pitchFamily="18" charset="0"/>
              <a:cs typeface="Times New Roman" pitchFamily="18" charset="0"/>
            </a:endParaRPr>
          </a:p>
          <a:p>
            <a:pPr>
              <a:buFont typeface="Wingdings" pitchFamily="2" charset="2"/>
              <a:buChar char="ü"/>
            </a:pPr>
            <a:endParaRPr lang="pl-PL" sz="2000" dirty="0">
              <a:latin typeface="Times New Roman" pitchFamily="18" charset="0"/>
              <a:cs typeface="Times New Roman" pitchFamily="18" charset="0"/>
            </a:endParaRPr>
          </a:p>
          <a:p>
            <a:pPr>
              <a:buFont typeface="Wingdings" pitchFamily="2" charset="2"/>
              <a:buChar char="ü"/>
            </a:pPr>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endParaRPr lang="pl-PL" sz="2000" dirty="0">
              <a:latin typeface="Times New Roman" pitchFamily="18" charset="0"/>
              <a:cs typeface="Times New Roman" pitchFamily="18" charset="0"/>
            </a:endParaRPr>
          </a:p>
          <a:p>
            <a:pPr lvl="0">
              <a:lnSpc>
                <a:spcPct val="150000"/>
              </a:lnSpc>
            </a:pPr>
            <a:endParaRPr lang="pl-PL" sz="2000" dirty="0">
              <a:latin typeface="Times New Roman" pitchFamily="18" charset="0"/>
              <a:cs typeface="Times New Roman" pitchFamily="18" charset="0"/>
            </a:endParaRPr>
          </a:p>
        </p:txBody>
      </p:sp>
      <p:sp>
        <p:nvSpPr>
          <p:cNvPr id="6" name="pole tekstowe 5"/>
          <p:cNvSpPr txBox="1"/>
          <p:nvPr/>
        </p:nvSpPr>
        <p:spPr>
          <a:xfrm>
            <a:off x="3215680" y="332657"/>
            <a:ext cx="5832648" cy="646331"/>
          </a:xfrm>
          <a:prstGeom prst="rect">
            <a:avLst/>
          </a:prstGeom>
          <a:noFill/>
        </p:spPr>
        <p:txBody>
          <a:bodyPr wrap="square" rtlCol="0">
            <a:spAutoFit/>
          </a:bodyPr>
          <a:lstStyle/>
          <a:p>
            <a:pPr algn="ctr"/>
            <a:r>
              <a:rPr lang="pl-PL" b="1" dirty="0">
                <a:latin typeface="Times New Roman" pitchFamily="18" charset="0"/>
                <a:cs typeface="Times New Roman" pitchFamily="18" charset="0"/>
              </a:rPr>
              <a:t>Program Rewitalizacji dla Gminy Rypin</a:t>
            </a:r>
            <a:br>
              <a:rPr lang="pl-PL" b="1" dirty="0">
                <a:latin typeface="Times New Roman" pitchFamily="18" charset="0"/>
                <a:cs typeface="Times New Roman" pitchFamily="18" charset="0"/>
              </a:rPr>
            </a:br>
            <a:r>
              <a:rPr lang="pl-PL" b="1" dirty="0">
                <a:latin typeface="Times New Roman" pitchFamily="18" charset="0"/>
                <a:cs typeface="Times New Roman" pitchFamily="18" charset="0"/>
              </a:rPr>
              <a:t>na lata 2016-2023</a:t>
            </a:r>
            <a:endParaRPr lang="pl-PL" dirty="0"/>
          </a:p>
        </p:txBody>
      </p:sp>
      <p:sp>
        <p:nvSpPr>
          <p:cNvPr id="7" name="pole tekstowe 6"/>
          <p:cNvSpPr txBox="1"/>
          <p:nvPr/>
        </p:nvSpPr>
        <p:spPr>
          <a:xfrm>
            <a:off x="2279576" y="1340769"/>
            <a:ext cx="7776864" cy="461665"/>
          </a:xfrm>
          <a:prstGeom prst="rect">
            <a:avLst/>
          </a:prstGeom>
          <a:noFill/>
        </p:spPr>
        <p:txBody>
          <a:bodyPr wrap="square" rtlCol="0">
            <a:spAutoFit/>
          </a:bodyPr>
          <a:lstStyle/>
          <a:p>
            <a:pPr algn="ctr"/>
            <a:r>
              <a:rPr lang="pl-PL" sz="2400" b="1" dirty="0">
                <a:solidFill>
                  <a:schemeClr val="accent6">
                    <a:lumMod val="75000"/>
                  </a:schemeClr>
                </a:solidFill>
                <a:latin typeface="Times New Roman" pitchFamily="18" charset="0"/>
                <a:cs typeface="Times New Roman" pitchFamily="18" charset="0"/>
              </a:rPr>
              <a:t>OBSZAR ZDEGRADOWANY GMINY</a:t>
            </a:r>
          </a:p>
        </p:txBody>
      </p:sp>
      <p:sp>
        <p:nvSpPr>
          <p:cNvPr id="8" name="Prostokąt 7"/>
          <p:cNvSpPr/>
          <p:nvPr/>
        </p:nvSpPr>
        <p:spPr>
          <a:xfrm>
            <a:off x="2351584" y="2204864"/>
            <a:ext cx="7632848" cy="400110"/>
          </a:xfrm>
          <a:prstGeom prst="rect">
            <a:avLst/>
          </a:prstGeom>
        </p:spPr>
        <p:txBody>
          <a:bodyPr wrap="square">
            <a:spAutoFit/>
          </a:bodyPr>
          <a:lstStyle/>
          <a:p>
            <a:endParaRPr lang="pl-PL" sz="2000" dirty="0">
              <a:latin typeface="Times New Roman" pitchFamily="18" charset="0"/>
              <a:cs typeface="Times New Roman" pitchFamily="18" charset="0"/>
            </a:endParaRPr>
          </a:p>
        </p:txBody>
      </p:sp>
      <p:sp>
        <p:nvSpPr>
          <p:cNvPr id="12" name="Prostokąt 11"/>
          <p:cNvSpPr/>
          <p:nvPr/>
        </p:nvSpPr>
        <p:spPr>
          <a:xfrm>
            <a:off x="2135560" y="1847194"/>
            <a:ext cx="8816296" cy="5632311"/>
          </a:xfrm>
          <a:prstGeom prst="rect">
            <a:avLst/>
          </a:prstGeom>
        </p:spPr>
        <p:txBody>
          <a:bodyPr wrap="square">
            <a:spAutoFit/>
          </a:bodyPr>
          <a:lstStyle/>
          <a:p>
            <a:pPr algn="just"/>
            <a:r>
              <a:rPr lang="pl-PL" sz="2000" dirty="0">
                <a:latin typeface="Times New Roman" pitchFamily="18" charset="0"/>
                <a:cs typeface="Times New Roman" pitchFamily="18" charset="0"/>
              </a:rPr>
              <a:t>W oparciu o wskazany zestaw kryteriów, do obszaru zdegradowanego na terenie Gminy Rypin zaliczają się następujące miejscowości:</a:t>
            </a:r>
          </a:p>
          <a:p>
            <a:pPr algn="just">
              <a:buFont typeface="Arial" pitchFamily="34" charset="0"/>
              <a:buChar char="•"/>
            </a:pPr>
            <a:r>
              <a:rPr lang="pl-PL" sz="2000" b="1" dirty="0">
                <a:latin typeface="Times New Roman" pitchFamily="18" charset="0"/>
                <a:cs typeface="Times New Roman" pitchFamily="18" charset="0"/>
              </a:rPr>
              <a:t>Balin </a:t>
            </a:r>
          </a:p>
          <a:p>
            <a:pPr algn="just">
              <a:buFont typeface="Arial" pitchFamily="34" charset="0"/>
              <a:buChar char="•"/>
            </a:pPr>
            <a:r>
              <a:rPr lang="pl-PL" sz="2000" b="1" dirty="0">
                <a:latin typeface="Times New Roman" pitchFamily="18" charset="0"/>
                <a:cs typeface="Times New Roman" pitchFamily="18" charset="0"/>
              </a:rPr>
              <a:t>Borzymin</a:t>
            </a:r>
          </a:p>
          <a:p>
            <a:pPr algn="just">
              <a:buFont typeface="Arial" pitchFamily="34" charset="0"/>
              <a:buChar char="•"/>
            </a:pPr>
            <a:r>
              <a:rPr lang="pl-PL" sz="2000" b="1" dirty="0">
                <a:latin typeface="Times New Roman" pitchFamily="18" charset="0"/>
                <a:cs typeface="Times New Roman" pitchFamily="18" charset="0"/>
              </a:rPr>
              <a:t>Dębiany</a:t>
            </a:r>
          </a:p>
          <a:p>
            <a:pPr algn="just">
              <a:buFont typeface="Arial" pitchFamily="34" charset="0"/>
              <a:buChar char="•"/>
            </a:pPr>
            <a:r>
              <a:rPr lang="pl-PL" sz="2000" b="1" dirty="0">
                <a:latin typeface="Times New Roman" pitchFamily="18" charset="0"/>
                <a:cs typeface="Times New Roman" pitchFamily="18" charset="0"/>
              </a:rPr>
              <a:t>Dylewo</a:t>
            </a:r>
          </a:p>
          <a:p>
            <a:pPr algn="just">
              <a:buFont typeface="Arial" pitchFamily="34" charset="0"/>
              <a:buChar char="•"/>
            </a:pPr>
            <a:r>
              <a:rPr lang="pl-PL" sz="2000" b="1" dirty="0">
                <a:latin typeface="Times New Roman" pitchFamily="18" charset="0"/>
                <a:cs typeface="Times New Roman" pitchFamily="18" charset="0"/>
              </a:rPr>
              <a:t>Puszcza Rządowa</a:t>
            </a:r>
          </a:p>
          <a:p>
            <a:pPr algn="just">
              <a:buFont typeface="Arial" pitchFamily="34" charset="0"/>
              <a:buChar char="•"/>
            </a:pPr>
            <a:r>
              <a:rPr lang="pl-PL" sz="2000" b="1" dirty="0">
                <a:latin typeface="Times New Roman" pitchFamily="18" charset="0"/>
                <a:cs typeface="Times New Roman" pitchFamily="18" charset="0"/>
              </a:rPr>
              <a:t>Sadłowo</a:t>
            </a:r>
          </a:p>
          <a:p>
            <a:pPr algn="just">
              <a:buFont typeface="Arial" pitchFamily="34" charset="0"/>
              <a:buChar char="•"/>
            </a:pPr>
            <a:r>
              <a:rPr lang="pl-PL" sz="2000" b="1" dirty="0">
                <a:latin typeface="Times New Roman" pitchFamily="18" charset="0"/>
                <a:cs typeface="Times New Roman" pitchFamily="18" charset="0"/>
              </a:rPr>
              <a:t>Starorypin Prywatny </a:t>
            </a:r>
          </a:p>
          <a:p>
            <a:pPr algn="just">
              <a:buFont typeface="Arial" pitchFamily="34" charset="0"/>
              <a:buChar char="•"/>
            </a:pPr>
            <a:r>
              <a:rPr lang="pl-PL" sz="2000" b="1" dirty="0">
                <a:latin typeface="Times New Roman" pitchFamily="18" charset="0"/>
                <a:cs typeface="Times New Roman" pitchFamily="18" charset="0"/>
              </a:rPr>
              <a:t>Stawiska </a:t>
            </a:r>
          </a:p>
          <a:p>
            <a:pPr algn="just">
              <a:buFont typeface="Arial" pitchFamily="34" charset="0"/>
              <a:buChar char="•"/>
            </a:pPr>
            <a:r>
              <a:rPr lang="pl-PL" sz="2000" b="1" dirty="0" err="1">
                <a:latin typeface="Times New Roman" pitchFamily="18" charset="0"/>
                <a:cs typeface="Times New Roman" pitchFamily="18" charset="0"/>
              </a:rPr>
              <a:t>Zakrocz</a:t>
            </a:r>
            <a:endParaRPr lang="pl-PL" dirty="0">
              <a:latin typeface="Times New Roman" pitchFamily="18" charset="0"/>
              <a:cs typeface="Times New Roman" pitchFamily="18" charset="0"/>
            </a:endParaRPr>
          </a:p>
          <a:p>
            <a:pPr algn="just"/>
            <a:r>
              <a:rPr lang="pl-PL" sz="2000" dirty="0">
                <a:latin typeface="Times New Roman" pitchFamily="18" charset="0"/>
                <a:cs typeface="Times New Roman" pitchFamily="18" charset="0"/>
              </a:rPr>
              <a:t>Miejscowości te zajmują łącznie 45,9% powierzchni gminy i obejmują 38,4% mieszkańców gminy (powyżej dopuszczalnego kryterium).</a:t>
            </a:r>
          </a:p>
          <a:p>
            <a:pPr algn="just">
              <a:buFont typeface="Arial" pitchFamily="34" charset="0"/>
              <a:buChar char="•"/>
            </a:pPr>
            <a:endParaRPr lang="pl-PL" sz="2000" dirty="0">
              <a:latin typeface="Times New Roman" pitchFamily="18" charset="0"/>
              <a:cs typeface="Times New Roman" pitchFamily="18" charset="0"/>
            </a:endParaRPr>
          </a:p>
          <a:p>
            <a:pPr algn="just"/>
            <a:endParaRPr lang="pl-PL" sz="2000" dirty="0">
              <a:latin typeface="Times New Roman" pitchFamily="18" charset="0"/>
              <a:cs typeface="Times New Roman" pitchFamily="18" charset="0"/>
            </a:endParaRPr>
          </a:p>
          <a:p>
            <a:pPr algn="just"/>
            <a:endParaRPr lang="pl-PL" sz="2000" dirty="0">
              <a:latin typeface="Times New Roman" pitchFamily="18" charset="0"/>
              <a:cs typeface="Times New Roman" pitchFamily="18" charset="0"/>
            </a:endParaRPr>
          </a:p>
          <a:p>
            <a:pPr algn="just"/>
            <a:endParaRPr lang="pl-PL" sz="2000" dirty="0">
              <a:latin typeface="Times New Roman" pitchFamily="18" charset="0"/>
              <a:cs typeface="Times New Roman" pitchFamily="18" charset="0"/>
            </a:endParaRPr>
          </a:p>
          <a:p>
            <a:pPr algn="just"/>
            <a:endParaRPr lang="pl-PL" sz="2000" dirty="0">
              <a:latin typeface="Times New Roman" pitchFamily="18" charset="0"/>
              <a:cs typeface="Times New Roman" pitchFamily="18" charset="0"/>
            </a:endParaRPr>
          </a:p>
        </p:txBody>
      </p:sp>
      <p:sp>
        <p:nvSpPr>
          <p:cNvPr id="9" name="Prostokąt 8"/>
          <p:cNvSpPr/>
          <p:nvPr/>
        </p:nvSpPr>
        <p:spPr>
          <a:xfrm>
            <a:off x="3810000" y="2690336"/>
            <a:ext cx="4572000" cy="369332"/>
          </a:xfrm>
          <a:prstGeom prst="rect">
            <a:avLst/>
          </a:prstGeom>
        </p:spPr>
        <p:txBody>
          <a:bodyPr>
            <a:spAutoFit/>
          </a:bodyPr>
          <a:lstStyle/>
          <a:p>
            <a:endParaRPr lang="pl-PL" dirty="0"/>
          </a:p>
        </p:txBody>
      </p:sp>
      <p:sp>
        <p:nvSpPr>
          <p:cNvPr id="10" name="Symbol zastępczy numeru slajdu 9"/>
          <p:cNvSpPr>
            <a:spLocks noGrp="1"/>
          </p:cNvSpPr>
          <p:nvPr>
            <p:ph type="sldNum" sz="quarter" idx="12"/>
          </p:nvPr>
        </p:nvSpPr>
        <p:spPr/>
        <p:txBody>
          <a:bodyPr/>
          <a:lstStyle/>
          <a:p>
            <a:fld id="{589B7C76-EFF2-4CD8-A475-4750F11B4BC6}" type="slidenum">
              <a:rPr lang="pl-PL" smtClean="0"/>
              <a:pPr/>
              <a:t>28</a:t>
            </a:fld>
            <a:endParaRPr lang="pl-PL"/>
          </a:p>
        </p:txBody>
      </p:sp>
    </p:spTree>
    <p:extLst>
      <p:ext uri="{BB962C8B-B14F-4D97-AF65-F5344CB8AC3E}">
        <p14:creationId xmlns:p14="http://schemas.microsoft.com/office/powerpoint/2010/main" val="15536787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0430" y="0"/>
            <a:ext cx="10931570" cy="1320800"/>
          </a:xfrm>
        </p:spPr>
        <p:txBody>
          <a:bodyPr>
            <a:normAutofit/>
          </a:bodyPr>
          <a:lstStyle/>
          <a:p>
            <a:r>
              <a:rPr lang="pl-PL" sz="3600" dirty="0"/>
              <a:t>OBSZAR ZDEGRADOWANY</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29</a:t>
            </a:fld>
            <a:endParaRPr lang="pl-PL"/>
          </a:p>
        </p:txBody>
      </p:sp>
      <p:pic>
        <p:nvPicPr>
          <p:cNvPr id="6" name="Obraz 5" descr="C:\Users\Gralberg\Desktop\Rypin\map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88961" y="1194190"/>
            <a:ext cx="7635200" cy="5150338"/>
          </a:xfrm>
          <a:prstGeom prst="rect">
            <a:avLst/>
          </a:prstGeom>
          <a:noFill/>
          <a:ln w="19050">
            <a:solidFill>
              <a:schemeClr val="tx1"/>
            </a:solidFill>
          </a:ln>
        </p:spPr>
      </p:pic>
    </p:spTree>
    <p:extLst>
      <p:ext uri="{BB962C8B-B14F-4D97-AF65-F5344CB8AC3E}">
        <p14:creationId xmlns:p14="http://schemas.microsoft.com/office/powerpoint/2010/main" val="3003270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0430" y="0"/>
            <a:ext cx="10931570" cy="1320800"/>
          </a:xfrm>
        </p:spPr>
        <p:txBody>
          <a:bodyPr>
            <a:normAutofit/>
          </a:bodyPr>
          <a:lstStyle/>
          <a:p>
            <a:r>
              <a:rPr lang="pl-PL" sz="3600" dirty="0"/>
              <a:t>OBSZAR REWITALIZACJI</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30</a:t>
            </a:fld>
            <a:endParaRPr lang="pl-PL"/>
          </a:p>
        </p:txBody>
      </p:sp>
      <p:pic>
        <p:nvPicPr>
          <p:cNvPr id="5" name="Obraz 4" descr="C:\Users\Gralberg\Desktop\Rypin\mapa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28190" y="1125416"/>
            <a:ext cx="7923666" cy="5389415"/>
          </a:xfrm>
          <a:prstGeom prst="rect">
            <a:avLst/>
          </a:prstGeom>
          <a:noFill/>
          <a:ln>
            <a:solidFill>
              <a:schemeClr val="tx1"/>
            </a:solidFill>
          </a:ln>
        </p:spPr>
      </p:pic>
    </p:spTree>
    <p:extLst>
      <p:ext uri="{BB962C8B-B14F-4D97-AF65-F5344CB8AC3E}">
        <p14:creationId xmlns:p14="http://schemas.microsoft.com/office/powerpoint/2010/main" val="2266470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PROPONOWANE DZIAŁANIA REWITALIZACYJNE</a:t>
            </a:r>
          </a:p>
        </p:txBody>
      </p:sp>
      <p:sp>
        <p:nvSpPr>
          <p:cNvPr id="5" name="Symbol zastępczy zawartości 4"/>
          <p:cNvSpPr>
            <a:spLocks noGrp="1"/>
          </p:cNvSpPr>
          <p:nvPr>
            <p:ph idx="1"/>
          </p:nvPr>
        </p:nvSpPr>
        <p:spPr/>
        <p:txBody>
          <a:bodyPr anchor="t"/>
          <a:lstStyle/>
          <a:p>
            <a:pPr marL="0" indent="0">
              <a:buNone/>
            </a:pPr>
            <a:r>
              <a:rPr lang="pl-PL" dirty="0"/>
              <a:t>W ramach „Programu Rewitalizacji dla Gminy Rypin na lata 2016-2023” zaplanowano przedsięwzięcia „miękkie” ukierunkowane na zniwelowanie problemów w sferze społecznej. Głównym celem tych przedsięwzięć będzie włączanie i zapobieganie marginalizacji mieszkańców z </a:t>
            </a:r>
            <a:r>
              <a:rPr lang="pl-PL" dirty="0" err="1"/>
              <a:t>defaworyzowanych</a:t>
            </a:r>
            <a:r>
              <a:rPr lang="pl-PL" dirty="0"/>
              <a:t> grup społecznych (m.in. osób starszych, bezrobotnych, dzieci z ubogich rodzin). </a:t>
            </a:r>
          </a:p>
        </p:txBody>
      </p:sp>
      <p:sp>
        <p:nvSpPr>
          <p:cNvPr id="3" name="Symbol zastępczy numeru slajdu 2"/>
          <p:cNvSpPr>
            <a:spLocks noGrp="1"/>
          </p:cNvSpPr>
          <p:nvPr>
            <p:ph type="sldNum" sz="quarter" idx="12"/>
          </p:nvPr>
        </p:nvSpPr>
        <p:spPr/>
        <p:txBody>
          <a:bodyPr/>
          <a:lstStyle/>
          <a:p>
            <a:fld id="{B70DC8AD-665B-483B-AD0F-7B0633FDC6A6}" type="slidenum">
              <a:rPr lang="pl-PL" smtClean="0"/>
              <a:pPr/>
              <a:t>31</a:t>
            </a:fld>
            <a:endParaRPr lang="pl-PL"/>
          </a:p>
        </p:txBody>
      </p:sp>
    </p:spTree>
    <p:extLst>
      <p:ext uri="{BB962C8B-B14F-4D97-AF65-F5344CB8AC3E}">
        <p14:creationId xmlns:p14="http://schemas.microsoft.com/office/powerpoint/2010/main" val="247330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GŁÓWNY CEL ORAZ KIERUNKI DZIAŁAŃ REWITALIZACYJNYCH</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32</a:t>
            </a:fld>
            <a:endParaRPr lang="pl-PL"/>
          </a:p>
        </p:txBody>
      </p:sp>
      <p:graphicFrame>
        <p:nvGraphicFramePr>
          <p:cNvPr id="3" name="Diagram 2"/>
          <p:cNvGraphicFramePr/>
          <p:nvPr>
            <p:extLst>
              <p:ext uri="{D42A27DB-BD31-4B8C-83A1-F6EECF244321}">
                <p14:modId xmlns:p14="http://schemas.microsoft.com/office/powerpoint/2010/main" val="2261826810"/>
              </p:ext>
            </p:extLst>
          </p:nvPr>
        </p:nvGraphicFramePr>
        <p:xfrm>
          <a:off x="1740452" y="2747249"/>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370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81043" y="0"/>
            <a:ext cx="10018713" cy="1752599"/>
          </a:xfrm>
        </p:spPr>
        <p:txBody>
          <a:bodyPr/>
          <a:lstStyle/>
          <a:p>
            <a:r>
              <a:rPr lang="pl-PL" dirty="0"/>
              <a:t>PRZEDSIĘWZIĘCIA REWITALIZACYJNE</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33</a:t>
            </a:fld>
            <a:endParaRPr lang="pl-PL"/>
          </a:p>
        </p:txBody>
      </p:sp>
      <p:graphicFrame>
        <p:nvGraphicFramePr>
          <p:cNvPr id="5" name="Diagram 4"/>
          <p:cNvGraphicFramePr/>
          <p:nvPr>
            <p:extLst>
              <p:ext uri="{D42A27DB-BD31-4B8C-83A1-F6EECF244321}">
                <p14:modId xmlns:p14="http://schemas.microsoft.com/office/powerpoint/2010/main" val="1523009703"/>
              </p:ext>
            </p:extLst>
          </p:nvPr>
        </p:nvGraphicFramePr>
        <p:xfrm>
          <a:off x="1563756" y="1316014"/>
          <a:ext cx="8980556" cy="5541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22153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648691" y="0"/>
            <a:ext cx="8659091" cy="1288472"/>
          </a:xfrm>
        </p:spPr>
        <p:txBody>
          <a:bodyPr>
            <a:normAutofit/>
          </a:bodyPr>
          <a:lstStyle/>
          <a:p>
            <a:r>
              <a:rPr lang="pl-PL" sz="3600" dirty="0"/>
              <a:t>PARTYCYPACJA SPOŁECZNA</a:t>
            </a:r>
          </a:p>
        </p:txBody>
      </p:sp>
      <p:sp>
        <p:nvSpPr>
          <p:cNvPr id="5" name="Symbol zastępczy zawartości 4"/>
          <p:cNvSpPr>
            <a:spLocks noGrp="1"/>
          </p:cNvSpPr>
          <p:nvPr>
            <p:ph idx="1"/>
          </p:nvPr>
        </p:nvSpPr>
        <p:spPr>
          <a:xfrm>
            <a:off x="1399309" y="1191492"/>
            <a:ext cx="9975274" cy="969818"/>
          </a:xfrm>
        </p:spPr>
        <p:txBody>
          <a:bodyPr anchor="t">
            <a:normAutofit/>
          </a:bodyPr>
          <a:lstStyle/>
          <a:p>
            <a:pPr marL="0" indent="0">
              <a:buNone/>
            </a:pPr>
            <a:r>
              <a:rPr lang="pl-PL" sz="2400" dirty="0"/>
              <a:t>Partycypacja społeczna była realizowana na trzech głównych płaszczyznach tematycznych:</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34</a:t>
            </a:fld>
            <a:endParaRPr lang="pl-PL"/>
          </a:p>
        </p:txBody>
      </p:sp>
      <p:graphicFrame>
        <p:nvGraphicFramePr>
          <p:cNvPr id="10" name="Diagram 9"/>
          <p:cNvGraphicFramePr/>
          <p:nvPr/>
        </p:nvGraphicFramePr>
        <p:xfrm>
          <a:off x="1787238" y="2369127"/>
          <a:ext cx="9328727" cy="37276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2215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91491" y="0"/>
            <a:ext cx="10213611" cy="1288472"/>
          </a:xfrm>
        </p:spPr>
        <p:txBody>
          <a:bodyPr>
            <a:normAutofit/>
          </a:bodyPr>
          <a:lstStyle/>
          <a:p>
            <a:r>
              <a:rPr lang="pl-PL" sz="3200" dirty="0"/>
              <a:t>PROPOZYCJA SKŁADU ZESPÓŁU DS. REALIZACJI PROGRAMU REWITALIZACJI</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35</a:t>
            </a:fld>
            <a:endParaRPr lang="pl-PL"/>
          </a:p>
        </p:txBody>
      </p:sp>
      <p:graphicFrame>
        <p:nvGraphicFramePr>
          <p:cNvPr id="6" name="Diagram 5"/>
          <p:cNvGraphicFramePr/>
          <p:nvPr/>
        </p:nvGraphicFramePr>
        <p:xfrm>
          <a:off x="2032000" y="1385455"/>
          <a:ext cx="9342582" cy="4946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22153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91491" y="0"/>
            <a:ext cx="10213611" cy="1288472"/>
          </a:xfrm>
        </p:spPr>
        <p:txBody>
          <a:bodyPr>
            <a:normAutofit/>
          </a:bodyPr>
          <a:lstStyle/>
          <a:p>
            <a:r>
              <a:rPr lang="pl-PL" sz="3200" dirty="0"/>
              <a:t>PROPOZYCJA SKŁADU ZESPÓŁU DS. REALIZACJI PROGRAMU REWITALIZACJI</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36</a:t>
            </a:fld>
            <a:endParaRPr lang="pl-PL"/>
          </a:p>
        </p:txBody>
      </p:sp>
      <p:sp>
        <p:nvSpPr>
          <p:cNvPr id="5" name="pole tekstowe 4"/>
          <p:cNvSpPr txBox="1"/>
          <p:nvPr/>
        </p:nvSpPr>
        <p:spPr>
          <a:xfrm>
            <a:off x="1620982" y="1704109"/>
            <a:ext cx="9781308" cy="3539430"/>
          </a:xfrm>
          <a:prstGeom prst="rect">
            <a:avLst/>
          </a:prstGeom>
          <a:noFill/>
        </p:spPr>
        <p:txBody>
          <a:bodyPr wrap="square" rtlCol="0">
            <a:spAutoFit/>
          </a:bodyPr>
          <a:lstStyle/>
          <a:p>
            <a:pPr algn="just"/>
            <a:r>
              <a:rPr lang="pl-PL" sz="2800" dirty="0"/>
              <a:t>Wybór kandydatów na członków Zespołu ds. realizacji programu rewitalizacji zostanie poprzedzony zbieraniem kandydatur przez minimum 14 dni. Ogłoszenie dotyczące naboru zostanie zamieszczone na stronie internetowej Gminy Rypin  oraz stronie Biuletynu Informacji Publicznej Gminy. Wybór nastąpi </a:t>
            </a:r>
            <a:br>
              <a:rPr lang="pl-PL" sz="2800" dirty="0"/>
            </a:br>
            <a:r>
              <a:rPr lang="pl-PL" sz="2800" dirty="0"/>
              <a:t>w określonym z góry terminie, w miejscu do tego przeznaczonym, a kandydaci zostaną wybrani zwykłą większością głosów na spotkaniu elekcyjnym.</a:t>
            </a:r>
          </a:p>
        </p:txBody>
      </p:sp>
    </p:spTree>
    <p:extLst>
      <p:ext uri="{BB962C8B-B14F-4D97-AF65-F5344CB8AC3E}">
        <p14:creationId xmlns:p14="http://schemas.microsoft.com/office/powerpoint/2010/main" val="24422153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91491" y="0"/>
            <a:ext cx="10213611" cy="1288472"/>
          </a:xfrm>
        </p:spPr>
        <p:txBody>
          <a:bodyPr>
            <a:normAutofit/>
          </a:bodyPr>
          <a:lstStyle/>
          <a:p>
            <a:r>
              <a:rPr lang="pl-PL" sz="3200" dirty="0"/>
              <a:t>PROPOZYCJA SKŁADU ZESPÓŁU DS. REALIZACJI PROGRAMU REWITALIZACJI</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37</a:t>
            </a:fld>
            <a:endParaRPr lang="pl-PL"/>
          </a:p>
        </p:txBody>
      </p:sp>
      <p:sp>
        <p:nvSpPr>
          <p:cNvPr id="6" name="Prostokąt zaokrąglony 5"/>
          <p:cNvSpPr/>
          <p:nvPr/>
        </p:nvSpPr>
        <p:spPr>
          <a:xfrm>
            <a:off x="1884218" y="1662546"/>
            <a:ext cx="9365673" cy="637309"/>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p:cNvSpPr txBox="1"/>
          <p:nvPr/>
        </p:nvSpPr>
        <p:spPr>
          <a:xfrm>
            <a:off x="3061854" y="1745672"/>
            <a:ext cx="7273636" cy="461665"/>
          </a:xfrm>
          <a:prstGeom prst="rect">
            <a:avLst/>
          </a:prstGeom>
          <a:noFill/>
        </p:spPr>
        <p:txBody>
          <a:bodyPr wrap="square" rtlCol="0">
            <a:spAutoFit/>
          </a:bodyPr>
          <a:lstStyle/>
          <a:p>
            <a:r>
              <a:rPr lang="pl-PL" sz="2400" b="1" dirty="0">
                <a:solidFill>
                  <a:schemeClr val="bg1">
                    <a:lumMod val="95000"/>
                  </a:schemeClr>
                </a:solidFill>
              </a:rPr>
              <a:t>Zespół ds. Realizacji Programu Rewitalizacji</a:t>
            </a:r>
          </a:p>
        </p:txBody>
      </p:sp>
      <p:cxnSp>
        <p:nvCxnSpPr>
          <p:cNvPr id="8" name="Łącznik prosty ze strzałką 7"/>
          <p:cNvCxnSpPr/>
          <p:nvPr/>
        </p:nvCxnSpPr>
        <p:spPr>
          <a:xfrm flipV="1">
            <a:off x="1852998" y="2840182"/>
            <a:ext cx="9383039" cy="37550"/>
          </a:xfrm>
          <a:prstGeom prst="straightConnector1">
            <a:avLst/>
          </a:prstGeom>
          <a:ln w="66675">
            <a:solidFill>
              <a:schemeClr val="tx2"/>
            </a:solidFill>
            <a:tailEnd type="triangle"/>
          </a:ln>
        </p:spPr>
        <p:style>
          <a:lnRef idx="3">
            <a:schemeClr val="accent3"/>
          </a:lnRef>
          <a:fillRef idx="0">
            <a:schemeClr val="accent3"/>
          </a:fillRef>
          <a:effectRef idx="2">
            <a:schemeClr val="accent3"/>
          </a:effectRef>
          <a:fontRef idx="minor">
            <a:schemeClr val="tx1"/>
          </a:fontRef>
        </p:style>
      </p:cxnSp>
      <p:sp>
        <p:nvSpPr>
          <p:cNvPr id="9" name="Owal 9"/>
          <p:cNvSpPr/>
          <p:nvPr/>
        </p:nvSpPr>
        <p:spPr>
          <a:xfrm>
            <a:off x="2273572" y="2769113"/>
            <a:ext cx="216024" cy="19657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Owal 9"/>
          <p:cNvSpPr/>
          <p:nvPr/>
        </p:nvSpPr>
        <p:spPr>
          <a:xfrm>
            <a:off x="3368082" y="2769114"/>
            <a:ext cx="216024" cy="19657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Owal 9"/>
          <p:cNvSpPr/>
          <p:nvPr/>
        </p:nvSpPr>
        <p:spPr>
          <a:xfrm>
            <a:off x="4531864" y="2755259"/>
            <a:ext cx="216024" cy="19657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Owal 9"/>
          <p:cNvSpPr/>
          <p:nvPr/>
        </p:nvSpPr>
        <p:spPr>
          <a:xfrm>
            <a:off x="5640226" y="2741405"/>
            <a:ext cx="216024" cy="19657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Owal 9"/>
          <p:cNvSpPr/>
          <p:nvPr/>
        </p:nvSpPr>
        <p:spPr>
          <a:xfrm>
            <a:off x="6762444" y="2741405"/>
            <a:ext cx="216024" cy="19657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Owal 9"/>
          <p:cNvSpPr/>
          <p:nvPr/>
        </p:nvSpPr>
        <p:spPr>
          <a:xfrm>
            <a:off x="7856954" y="2741404"/>
            <a:ext cx="216024" cy="19657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Owal 9"/>
          <p:cNvSpPr/>
          <p:nvPr/>
        </p:nvSpPr>
        <p:spPr>
          <a:xfrm>
            <a:off x="8937608" y="2727549"/>
            <a:ext cx="216024" cy="19657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Owal 9"/>
          <p:cNvSpPr/>
          <p:nvPr/>
        </p:nvSpPr>
        <p:spPr>
          <a:xfrm>
            <a:off x="10101389" y="2741404"/>
            <a:ext cx="216024" cy="19657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pole tekstowe 16"/>
          <p:cNvSpPr txBox="1"/>
          <p:nvPr/>
        </p:nvSpPr>
        <p:spPr>
          <a:xfrm>
            <a:off x="2064328" y="3131128"/>
            <a:ext cx="8977745" cy="369332"/>
          </a:xfrm>
          <a:prstGeom prst="rect">
            <a:avLst/>
          </a:prstGeom>
          <a:noFill/>
        </p:spPr>
        <p:txBody>
          <a:bodyPr wrap="square" rtlCol="0">
            <a:spAutoFit/>
          </a:bodyPr>
          <a:lstStyle/>
          <a:p>
            <a:r>
              <a:rPr lang="pl-PL" b="1" dirty="0"/>
              <a:t>2016             2017               2018             2019              2020              2021             2022               2023</a:t>
            </a:r>
          </a:p>
        </p:txBody>
      </p:sp>
      <p:sp>
        <p:nvSpPr>
          <p:cNvPr id="18" name="Nawias klamrowy otwierający 17"/>
          <p:cNvSpPr/>
          <p:nvPr/>
        </p:nvSpPr>
        <p:spPr>
          <a:xfrm rot="16200000">
            <a:off x="6239004" y="-824158"/>
            <a:ext cx="486338" cy="9230638"/>
          </a:xfrm>
          <a:prstGeom prst="leftBrace">
            <a:avLst/>
          </a:prstGeom>
          <a:ln>
            <a:solidFill>
              <a:schemeClr val="tx2"/>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pl-PL"/>
          </a:p>
        </p:txBody>
      </p:sp>
      <p:graphicFrame>
        <p:nvGraphicFramePr>
          <p:cNvPr id="19" name="Diagram 18"/>
          <p:cNvGraphicFramePr/>
          <p:nvPr/>
        </p:nvGraphicFramePr>
        <p:xfrm>
          <a:off x="1782618" y="4544292"/>
          <a:ext cx="9439564" cy="12330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22153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91491" y="0"/>
            <a:ext cx="10213611" cy="1288472"/>
          </a:xfrm>
        </p:spPr>
        <p:txBody>
          <a:bodyPr>
            <a:normAutofit/>
          </a:bodyPr>
          <a:lstStyle/>
          <a:p>
            <a:r>
              <a:rPr lang="pl-PL" sz="3200" dirty="0"/>
              <a:t>PROPOZYCJA SKŁADU ZESPÓŁU DS. REALIZACJI PROGRAMU REWITALIZACJI</a:t>
            </a:r>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38</a:t>
            </a:fld>
            <a:endParaRPr lang="pl-PL"/>
          </a:p>
        </p:txBody>
      </p:sp>
      <p:graphicFrame>
        <p:nvGraphicFramePr>
          <p:cNvPr id="6" name="Diagram 5"/>
          <p:cNvGraphicFramePr/>
          <p:nvPr>
            <p:extLst>
              <p:ext uri="{D42A27DB-BD31-4B8C-83A1-F6EECF244321}">
                <p14:modId xmlns:p14="http://schemas.microsoft.com/office/powerpoint/2010/main" val="2029068081"/>
              </p:ext>
            </p:extLst>
          </p:nvPr>
        </p:nvGraphicFramePr>
        <p:xfrm>
          <a:off x="1509547" y="1501698"/>
          <a:ext cx="10336089" cy="43172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pole tekstowe 6"/>
          <p:cNvSpPr txBox="1"/>
          <p:nvPr/>
        </p:nvSpPr>
        <p:spPr>
          <a:xfrm>
            <a:off x="1787236" y="4003962"/>
            <a:ext cx="9892146" cy="1200329"/>
          </a:xfrm>
          <a:prstGeom prst="rect">
            <a:avLst/>
          </a:prstGeom>
          <a:noFill/>
        </p:spPr>
        <p:txBody>
          <a:bodyPr wrap="square" rtlCol="0">
            <a:spAutoFit/>
          </a:bodyPr>
          <a:lstStyle/>
          <a:p>
            <a:pPr>
              <a:buFont typeface="Wingdings" pitchFamily="2" charset="2"/>
              <a:buChar char="§"/>
            </a:pPr>
            <a:r>
              <a:rPr lang="pl-PL" sz="2400" dirty="0"/>
              <a:t> Wójta</a:t>
            </a:r>
          </a:p>
          <a:p>
            <a:pPr>
              <a:buFont typeface="Wingdings" pitchFamily="2" charset="2"/>
              <a:buChar char="§"/>
            </a:pPr>
            <a:r>
              <a:rPr lang="pl-PL" sz="2400" dirty="0"/>
              <a:t> lub min. 2/3 członków ZRPR</a:t>
            </a:r>
          </a:p>
          <a:p>
            <a:pPr>
              <a:buFont typeface="Wingdings" pitchFamily="2" charset="2"/>
              <a:buChar char="§"/>
            </a:pPr>
            <a:r>
              <a:rPr lang="pl-PL" sz="2400" dirty="0"/>
              <a:t> lub min. 250 przedstawicieli grup interesariuszy z obszaru rewitalizacji</a:t>
            </a:r>
          </a:p>
        </p:txBody>
      </p:sp>
    </p:spTree>
    <p:extLst>
      <p:ext uri="{BB962C8B-B14F-4D97-AF65-F5344CB8AC3E}">
        <p14:creationId xmlns:p14="http://schemas.microsoft.com/office/powerpoint/2010/main" val="24422153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Dziękuję za uwagę.</a:t>
            </a:r>
          </a:p>
        </p:txBody>
      </p:sp>
      <p:sp>
        <p:nvSpPr>
          <p:cNvPr id="3" name="Symbol zastępczy numeru slajdu 2"/>
          <p:cNvSpPr>
            <a:spLocks noGrp="1"/>
          </p:cNvSpPr>
          <p:nvPr>
            <p:ph type="sldNum" sz="quarter" idx="12"/>
          </p:nvPr>
        </p:nvSpPr>
        <p:spPr/>
        <p:txBody>
          <a:bodyPr/>
          <a:lstStyle/>
          <a:p>
            <a:fld id="{B70DC8AD-665B-483B-AD0F-7B0633FDC6A6}" type="slidenum">
              <a:rPr lang="pl-PL" smtClean="0"/>
              <a:pPr/>
              <a:t>39</a:t>
            </a:fld>
            <a:endParaRPr lang="pl-PL"/>
          </a:p>
        </p:txBody>
      </p:sp>
    </p:spTree>
    <p:extLst>
      <p:ext uri="{BB962C8B-B14F-4D97-AF65-F5344CB8AC3E}">
        <p14:creationId xmlns:p14="http://schemas.microsoft.com/office/powerpoint/2010/main" val="37457773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710208" y="3097199"/>
            <a:ext cx="10654887" cy="2110382"/>
          </a:xfrm>
        </p:spPr>
        <p:txBody>
          <a:bodyPr>
            <a:noAutofit/>
          </a:bodyPr>
          <a:lstStyle/>
          <a:p>
            <a:pPr algn="l"/>
            <a:r>
              <a:rPr lang="pl-PL" sz="2000" b="1" dirty="0"/>
              <a:t>Pytania:</a:t>
            </a:r>
            <a:br>
              <a:rPr lang="pl-PL" sz="2000" b="1" dirty="0"/>
            </a:br>
            <a:r>
              <a:rPr lang="pl-PL" sz="2000" b="1" dirty="0"/>
              <a:t>1. Jakie  grupy powinny reprezentować osoby wchodzące  w skład Zespołu ds. Realizacji Programu Rewitalizacji ?</a:t>
            </a:r>
            <a:br>
              <a:rPr lang="pl-PL" sz="2000" b="1" dirty="0"/>
            </a:br>
            <a:br>
              <a:rPr lang="pl-PL" sz="2000" b="1" dirty="0"/>
            </a:br>
            <a:r>
              <a:rPr lang="pl-PL" sz="2000" b="1" dirty="0"/>
              <a:t>2. Ile osób powinien liczyć Zespół  ds. Realizacji Programu Rewitalizacji  ?</a:t>
            </a:r>
            <a:br>
              <a:rPr lang="pl-PL" sz="2000" b="1" dirty="0"/>
            </a:br>
            <a:br>
              <a:rPr lang="pl-PL" sz="2000" b="1" dirty="0"/>
            </a:br>
            <a:r>
              <a:rPr lang="pl-PL" sz="2000" b="1" dirty="0"/>
              <a:t>3. Ile lat  powinna trwać kadencja Zespołu ds.  Realizacji Programu Rewitalizacji ?</a:t>
            </a:r>
            <a:br>
              <a:rPr lang="pl-PL" sz="2000" b="1" dirty="0"/>
            </a:br>
            <a:br>
              <a:rPr lang="pl-PL" sz="2000" b="1" dirty="0"/>
            </a:br>
            <a:r>
              <a:rPr lang="pl-PL" sz="2000" b="1" dirty="0"/>
              <a:t>4. </a:t>
            </a:r>
            <a:r>
              <a:rPr lang="pl-PL" sz="2000" b="1" dirty="0">
                <a:cs typeface="Arial" panose="020B0604020202020204" pitchFamily="34" charset="0"/>
              </a:rPr>
              <a:t>Jakie kompetencje i obowiązki powinni mieć członkowie  zespołu ds. Realizacji Programu Rewitalizacji ?</a:t>
            </a:r>
            <a:br>
              <a:rPr lang="pl-PL" sz="2000" b="1" dirty="0">
                <a:cs typeface="Arial" panose="020B0604020202020204" pitchFamily="34" charset="0"/>
              </a:rPr>
            </a:br>
            <a:endParaRPr lang="pl-PL" sz="2000" dirty="0"/>
          </a:p>
        </p:txBody>
      </p:sp>
      <p:sp>
        <p:nvSpPr>
          <p:cNvPr id="4" name="Symbol zastępczy numeru slajdu 3"/>
          <p:cNvSpPr>
            <a:spLocks noGrp="1"/>
          </p:cNvSpPr>
          <p:nvPr>
            <p:ph type="sldNum" sz="quarter" idx="12"/>
          </p:nvPr>
        </p:nvSpPr>
        <p:spPr/>
        <p:txBody>
          <a:bodyPr/>
          <a:lstStyle/>
          <a:p>
            <a:fld id="{B70DC8AD-665B-483B-AD0F-7B0633FDC6A6}" type="slidenum">
              <a:rPr lang="pl-PL" smtClean="0"/>
              <a:pPr/>
              <a:t>40</a:t>
            </a:fld>
            <a:endParaRPr lang="pl-PL"/>
          </a:p>
        </p:txBody>
      </p:sp>
    </p:spTree>
    <p:extLst>
      <p:ext uri="{BB962C8B-B14F-4D97-AF65-F5344CB8AC3E}">
        <p14:creationId xmlns:p14="http://schemas.microsoft.com/office/powerpoint/2010/main" val="23400133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aksa">
  <a:themeElements>
    <a:clrScheme name="Pomarańczowy">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Paralaksa">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aksa">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TM03457496[[fn=Paralaksa]]</Template>
  <TotalTime>1278</TotalTime>
  <Words>1619</Words>
  <Application>Microsoft Office PowerPoint</Application>
  <PresentationFormat>Panoramiczny</PresentationFormat>
  <Paragraphs>480</Paragraphs>
  <Slides>40</Slides>
  <Notes>0</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40</vt:i4>
      </vt:variant>
    </vt:vector>
  </HeadingPairs>
  <TitlesOfParts>
    <vt:vector size="47" baseType="lpstr">
      <vt:lpstr>Arial</vt:lpstr>
      <vt:lpstr>Calibri</vt:lpstr>
      <vt:lpstr>Corbel</vt:lpstr>
      <vt:lpstr>Symbol</vt:lpstr>
      <vt:lpstr>Times New Roman</vt:lpstr>
      <vt:lpstr>Wingdings</vt:lpstr>
      <vt:lpstr>Paralaksa</vt:lpstr>
      <vt:lpstr>PROGRAM REWITALIZACJI DLA GMINY RYPIN NA LATA 2016-2023</vt:lpstr>
      <vt:lpstr>WPROWADZENIE I METODOLOGIA</vt:lpstr>
      <vt:lpstr>REWITALIZACJA</vt:lpstr>
      <vt:lpstr>STAN KRYZYSOWY</vt:lpstr>
      <vt:lpstr>OBSZAR ZDEGRADOWANY</vt:lpstr>
      <vt:lpstr>OBSZAR REWITALIZACJI</vt:lpstr>
      <vt:lpstr>WPROWADZENIE I METODOLOGIA</vt:lpstr>
      <vt:lpstr>PROGRAM REWITALIZACJI</vt:lpstr>
      <vt:lpstr>PROGRAM REWITALIZACJI  GMINY RYPIN</vt:lpstr>
      <vt:lpstr>PROGRAM REWITALIZACJI  GMINY RYPIN</vt:lpstr>
      <vt:lpstr>ASPEKT SPOŁECZNY</vt:lpstr>
      <vt:lpstr>PRZYKŁADOWY SCHEMAT DZIAŁAŃ REWITALIZACYJNYCH #1</vt:lpstr>
      <vt:lpstr>PRZYKŁADOWY SCHEMAT DZIAŁAŃ REWITALIZACYJNCYH #2</vt:lpstr>
      <vt:lpstr>DIAGNOZA GMINY</vt:lpstr>
      <vt:lpstr>PROBLEMY</vt:lpstr>
      <vt:lpstr>Prezentacja programu PowerPoint</vt:lpstr>
      <vt:lpstr>Prezentacja programu PowerPoint</vt:lpstr>
      <vt:lpstr>POTENCJAŁ</vt:lpstr>
      <vt:lpstr>POTENCJAŁ</vt:lpstr>
      <vt:lpstr>POTENCJAŁ</vt:lpstr>
      <vt:lpstr>ANALIZA WSKAŹNIKOWA GMINY</vt:lpstr>
      <vt:lpstr>ANALIZOWANE WSKAŹNIKI</vt:lpstr>
      <vt:lpstr>WYZNACZANIE OBSZARU ZDEGRADOWANEGO</vt:lpstr>
      <vt:lpstr>Prezentacja programu PowerPoint</vt:lpstr>
      <vt:lpstr>Prezentacja programu PowerPoint</vt:lpstr>
      <vt:lpstr>Prezentacja programu PowerPoint</vt:lpstr>
      <vt:lpstr>Prezentacja programu PowerPoint</vt:lpstr>
      <vt:lpstr>Prezentacja programu PowerPoint</vt:lpstr>
      <vt:lpstr>OBSZAR ZDEGRADOWANY</vt:lpstr>
      <vt:lpstr>OBSZAR REWITALIZACJI</vt:lpstr>
      <vt:lpstr>PROPONOWANE DZIAŁANIA REWITALIZACYJNE</vt:lpstr>
      <vt:lpstr>GŁÓWNY CEL ORAZ KIERUNKI DZIAŁAŃ REWITALIZACYJNYCH</vt:lpstr>
      <vt:lpstr>PRZEDSIĘWZIĘCIA REWITALIZACYJNE</vt:lpstr>
      <vt:lpstr>PARTYCYPACJA SPOŁECZNA</vt:lpstr>
      <vt:lpstr>PROPOZYCJA SKŁADU ZESPÓŁU DS. REALIZACJI PROGRAMU REWITALIZACJI</vt:lpstr>
      <vt:lpstr>PROPOZYCJA SKŁADU ZESPÓŁU DS. REALIZACJI PROGRAMU REWITALIZACJI</vt:lpstr>
      <vt:lpstr>PROPOZYCJA SKŁADU ZESPÓŁU DS. REALIZACJI PROGRAMU REWITALIZACJI</vt:lpstr>
      <vt:lpstr>PROPOZYCJA SKŁADU ZESPÓŁU DS. REALIZACJI PROGRAMU REWITALIZACJI</vt:lpstr>
      <vt:lpstr>Dziękuję za uwagę.</vt:lpstr>
      <vt:lpstr>Pytania: 1. Jakie  grupy powinny reprezentować osoby wchodzące  w skład Zespołu ds. Realizacji Programu Rewitalizacji ?  2. Ile osób powinien liczyć Zespół  ds. Realizacji Programu Rewitalizacji  ?  3. Ile lat  powinna trwać kadencja Zespołu ds.  Realizacji Programu Rewitalizacji ?  4. Jakie kompetencje i obowiązki powinni mieć członkowie  zespołu ds. Realizacji Programu Rewitalizacji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REWITALIZACJI GMINY ZŁAWIEŚ WIELKA  NA LATA 2016-2023</dc:title>
  <dc:creator>Elwira Wilczyńska</dc:creator>
  <cp:lastModifiedBy>Dominik Henke</cp:lastModifiedBy>
  <cp:revision>90</cp:revision>
  <cp:lastPrinted>2016-11-04T12:24:26Z</cp:lastPrinted>
  <dcterms:created xsi:type="dcterms:W3CDTF">2016-06-27T08:35:31Z</dcterms:created>
  <dcterms:modified xsi:type="dcterms:W3CDTF">2017-01-04T09:05:14Z</dcterms:modified>
</cp:coreProperties>
</file>